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handoutMasterIdLst>
    <p:handoutMasterId r:id="rId26"/>
  </p:handoutMasterIdLst>
  <p:sldIdLst>
    <p:sldId id="269" r:id="rId2"/>
    <p:sldId id="406" r:id="rId3"/>
    <p:sldId id="405" r:id="rId4"/>
    <p:sldId id="407" r:id="rId5"/>
    <p:sldId id="427" r:id="rId6"/>
    <p:sldId id="409" r:id="rId7"/>
    <p:sldId id="395" r:id="rId8"/>
    <p:sldId id="387" r:id="rId9"/>
    <p:sldId id="280" r:id="rId10"/>
    <p:sldId id="385" r:id="rId11"/>
    <p:sldId id="389" r:id="rId12"/>
    <p:sldId id="390" r:id="rId13"/>
    <p:sldId id="357" r:id="rId14"/>
    <p:sldId id="430" r:id="rId15"/>
    <p:sldId id="396" r:id="rId16"/>
    <p:sldId id="311" r:id="rId17"/>
    <p:sldId id="304" r:id="rId18"/>
    <p:sldId id="391" r:id="rId19"/>
    <p:sldId id="403" r:id="rId20"/>
    <p:sldId id="415" r:id="rId21"/>
    <p:sldId id="410" r:id="rId22"/>
    <p:sldId id="411" r:id="rId23"/>
    <p:sldId id="428" r:id="rId24"/>
  </p:sldIdLst>
  <p:sldSz cx="9144000" cy="6858000" type="screen4x3"/>
  <p:notesSz cx="7077075" cy="90519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D3A707"/>
    <a:srgbClr val="980A5B"/>
    <a:srgbClr val="FFCC00"/>
    <a:srgbClr val="DED754"/>
    <a:srgbClr val="001E00"/>
    <a:srgbClr val="032F11"/>
    <a:srgbClr val="097E95"/>
    <a:srgbClr val="16423D"/>
    <a:srgbClr val="0B9CB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0" autoAdjust="0"/>
    <p:restoredTop sz="92958" autoAdjust="0"/>
  </p:normalViewPr>
  <p:slideViewPr>
    <p:cSldViewPr>
      <p:cViewPr varScale="1">
        <p:scale>
          <a:sx n="75" d="100"/>
          <a:sy n="75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0D462D-E90C-46D9-B998-AA34C2D3E5B5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PE"/>
        </a:p>
      </dgm:t>
    </dgm:pt>
    <dgm:pt modelId="{9AA2341A-3B6D-46AB-AAFC-4BC112CB3B56}">
      <dgm:prSet phldrT="[Texto]" custT="1"/>
      <dgm:spPr/>
      <dgm:t>
        <a:bodyPr/>
        <a:lstStyle/>
        <a:p>
          <a:r>
            <a:rPr lang="es-PE" sz="2400" dirty="0" smtClean="0"/>
            <a:t>Liderazgo Político </a:t>
          </a:r>
          <a:endParaRPr lang="es-PE" sz="2400" dirty="0"/>
        </a:p>
      </dgm:t>
    </dgm:pt>
    <dgm:pt modelId="{E6A0F7F0-A1BD-4C16-AAAE-10797CB500DC}" type="parTrans" cxnId="{83C8E055-2E74-486E-859E-BC1205A2A874}">
      <dgm:prSet/>
      <dgm:spPr/>
      <dgm:t>
        <a:bodyPr/>
        <a:lstStyle/>
        <a:p>
          <a:endParaRPr lang="es-PE" sz="1400"/>
        </a:p>
      </dgm:t>
    </dgm:pt>
    <dgm:pt modelId="{A11E88A9-1416-4BB9-8186-7C4D1CD3C5B5}" type="sibTrans" cxnId="{83C8E055-2E74-486E-859E-BC1205A2A874}">
      <dgm:prSet/>
      <dgm:spPr/>
      <dgm:t>
        <a:bodyPr/>
        <a:lstStyle/>
        <a:p>
          <a:endParaRPr lang="es-PE" sz="1400"/>
        </a:p>
      </dgm:t>
    </dgm:pt>
    <dgm:pt modelId="{43B8130F-295C-44C7-9724-DEE19BDDCD23}">
      <dgm:prSet phldrT="[Texto]" custT="1"/>
      <dgm:spPr/>
      <dgm:t>
        <a:bodyPr/>
        <a:lstStyle/>
        <a:p>
          <a:r>
            <a:rPr lang="es-PE" sz="2400" dirty="0" smtClean="0"/>
            <a:t> Alcalde Distrital</a:t>
          </a:r>
          <a:endParaRPr lang="es-PE" sz="2400" dirty="0"/>
        </a:p>
      </dgm:t>
    </dgm:pt>
    <dgm:pt modelId="{9F04C37B-FB86-4E96-9765-DBA7ACD5FF14}" type="parTrans" cxnId="{763E40B1-01FA-435E-9A2F-813928D69F56}">
      <dgm:prSet/>
      <dgm:spPr/>
      <dgm:t>
        <a:bodyPr/>
        <a:lstStyle/>
        <a:p>
          <a:endParaRPr lang="es-PE" sz="1400"/>
        </a:p>
      </dgm:t>
    </dgm:pt>
    <dgm:pt modelId="{5BA3F592-FD33-4C43-9C46-DEB347592CC7}" type="sibTrans" cxnId="{763E40B1-01FA-435E-9A2F-813928D69F56}">
      <dgm:prSet/>
      <dgm:spPr/>
      <dgm:t>
        <a:bodyPr/>
        <a:lstStyle/>
        <a:p>
          <a:endParaRPr lang="es-PE" sz="1400"/>
        </a:p>
      </dgm:t>
    </dgm:pt>
    <dgm:pt modelId="{508C73AC-E172-4414-B3B3-C6C54E6A6A7C}">
      <dgm:prSet phldrT="[Texto]" custT="1"/>
      <dgm:spPr>
        <a:solidFill>
          <a:srgbClr val="16423D"/>
        </a:solidFill>
      </dgm:spPr>
      <dgm:t>
        <a:bodyPr/>
        <a:lstStyle/>
        <a:p>
          <a:r>
            <a:rPr lang="es-PE" sz="2400" dirty="0" smtClean="0"/>
            <a:t>Liderazgo Operativo</a:t>
          </a:r>
          <a:endParaRPr lang="es-PE" sz="2400" dirty="0"/>
        </a:p>
      </dgm:t>
    </dgm:pt>
    <dgm:pt modelId="{AD697484-6970-4D4E-BFB3-ECFAF71E9A79}" type="parTrans" cxnId="{012FA487-0568-4E9B-A56E-FA7A2356D62D}">
      <dgm:prSet/>
      <dgm:spPr/>
      <dgm:t>
        <a:bodyPr/>
        <a:lstStyle/>
        <a:p>
          <a:endParaRPr lang="es-PE" sz="1400"/>
        </a:p>
      </dgm:t>
    </dgm:pt>
    <dgm:pt modelId="{5CCA3412-14EB-4229-A7FF-B4DBBE46427B}" type="sibTrans" cxnId="{012FA487-0568-4E9B-A56E-FA7A2356D62D}">
      <dgm:prSet/>
      <dgm:spPr/>
      <dgm:t>
        <a:bodyPr/>
        <a:lstStyle/>
        <a:p>
          <a:endParaRPr lang="es-PE" sz="1400"/>
        </a:p>
      </dgm:t>
    </dgm:pt>
    <dgm:pt modelId="{FF6AC5CC-B2BD-4635-8EBB-DA1A37E7E306}">
      <dgm:prSet phldrT="[Texto]" custT="1"/>
      <dgm:spPr/>
      <dgm:t>
        <a:bodyPr/>
        <a:lstStyle/>
        <a:p>
          <a:r>
            <a:rPr lang="es-PE" sz="2400" dirty="0" smtClean="0"/>
            <a:t>Comisario </a:t>
          </a:r>
          <a:endParaRPr lang="es-PE" sz="2400" dirty="0"/>
        </a:p>
      </dgm:t>
    </dgm:pt>
    <dgm:pt modelId="{47BC4560-3DF9-4DC3-9654-573FBD772DB2}" type="parTrans" cxnId="{0E8C02F5-EDF9-440F-B462-C2C9BFB73881}">
      <dgm:prSet/>
      <dgm:spPr/>
      <dgm:t>
        <a:bodyPr/>
        <a:lstStyle/>
        <a:p>
          <a:endParaRPr lang="es-PE" sz="1400"/>
        </a:p>
      </dgm:t>
    </dgm:pt>
    <dgm:pt modelId="{9F04751D-1DD7-4752-91BB-64C9E855D5C0}" type="sibTrans" cxnId="{0E8C02F5-EDF9-440F-B462-C2C9BFB73881}">
      <dgm:prSet/>
      <dgm:spPr/>
      <dgm:t>
        <a:bodyPr/>
        <a:lstStyle/>
        <a:p>
          <a:endParaRPr lang="es-PE" sz="1400"/>
        </a:p>
      </dgm:t>
    </dgm:pt>
    <dgm:pt modelId="{EDC12B1E-B804-44DF-8892-049B791E007B}" type="pres">
      <dgm:prSet presAssocID="{9B0D462D-E90C-46D9-B998-AA34C2D3E5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BC777C4-8F80-46D9-BC2F-8CDFE9BC262B}" type="pres">
      <dgm:prSet presAssocID="{9AA2341A-3B6D-46AB-AAFC-4BC112CB3B56}" presName="linNode" presStyleCnt="0"/>
      <dgm:spPr/>
      <dgm:t>
        <a:bodyPr/>
        <a:lstStyle/>
        <a:p>
          <a:endParaRPr lang="es-PE"/>
        </a:p>
      </dgm:t>
    </dgm:pt>
    <dgm:pt modelId="{E2DC195C-45BF-4D58-84C1-99AEAD1ABE7C}" type="pres">
      <dgm:prSet presAssocID="{9AA2341A-3B6D-46AB-AAFC-4BC112CB3B56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7594271-13C8-4274-8AB4-FDA173E4722B}" type="pres">
      <dgm:prSet presAssocID="{9AA2341A-3B6D-46AB-AAFC-4BC112CB3B56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C5585C1-A508-45A4-8F38-FA701D8368FC}" type="pres">
      <dgm:prSet presAssocID="{A11E88A9-1416-4BB9-8186-7C4D1CD3C5B5}" presName="sp" presStyleCnt="0"/>
      <dgm:spPr/>
      <dgm:t>
        <a:bodyPr/>
        <a:lstStyle/>
        <a:p>
          <a:endParaRPr lang="es-PE"/>
        </a:p>
      </dgm:t>
    </dgm:pt>
    <dgm:pt modelId="{BD31B991-EBB2-4E52-ADCC-ACF7F8324A9C}" type="pres">
      <dgm:prSet presAssocID="{508C73AC-E172-4414-B3B3-C6C54E6A6A7C}" presName="linNode" presStyleCnt="0"/>
      <dgm:spPr/>
      <dgm:t>
        <a:bodyPr/>
        <a:lstStyle/>
        <a:p>
          <a:endParaRPr lang="es-PE"/>
        </a:p>
      </dgm:t>
    </dgm:pt>
    <dgm:pt modelId="{7C95FC3A-4C1D-4543-8674-A8560C447E2C}" type="pres">
      <dgm:prSet presAssocID="{508C73AC-E172-4414-B3B3-C6C54E6A6A7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985D2E1-DB09-4BE4-A463-67F2FED5BFAD}" type="pres">
      <dgm:prSet presAssocID="{508C73AC-E172-4414-B3B3-C6C54E6A6A7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76FE0A6F-24A8-4DC2-A085-0EBA57719E9D}" type="presOf" srcId="{9AA2341A-3B6D-46AB-AAFC-4BC112CB3B56}" destId="{E2DC195C-45BF-4D58-84C1-99AEAD1ABE7C}" srcOrd="0" destOrd="0" presId="urn:microsoft.com/office/officeart/2005/8/layout/vList5"/>
    <dgm:cxn modelId="{0E8C02F5-EDF9-440F-B462-C2C9BFB73881}" srcId="{508C73AC-E172-4414-B3B3-C6C54E6A6A7C}" destId="{FF6AC5CC-B2BD-4635-8EBB-DA1A37E7E306}" srcOrd="0" destOrd="0" parTransId="{47BC4560-3DF9-4DC3-9654-573FBD772DB2}" sibTransId="{9F04751D-1DD7-4752-91BB-64C9E855D5C0}"/>
    <dgm:cxn modelId="{256A6E14-E02F-43A8-BE27-AD62A0C403D3}" type="presOf" srcId="{9B0D462D-E90C-46D9-B998-AA34C2D3E5B5}" destId="{EDC12B1E-B804-44DF-8892-049B791E007B}" srcOrd="0" destOrd="0" presId="urn:microsoft.com/office/officeart/2005/8/layout/vList5"/>
    <dgm:cxn modelId="{F9D20828-964B-4C96-9B9B-CDB1EA19F40B}" type="presOf" srcId="{43B8130F-295C-44C7-9724-DEE19BDDCD23}" destId="{67594271-13C8-4274-8AB4-FDA173E4722B}" srcOrd="0" destOrd="0" presId="urn:microsoft.com/office/officeart/2005/8/layout/vList5"/>
    <dgm:cxn modelId="{C3B0A48D-539C-4CF2-8772-E21001FC7534}" type="presOf" srcId="{FF6AC5CC-B2BD-4635-8EBB-DA1A37E7E306}" destId="{A985D2E1-DB09-4BE4-A463-67F2FED5BFAD}" srcOrd="0" destOrd="0" presId="urn:microsoft.com/office/officeart/2005/8/layout/vList5"/>
    <dgm:cxn modelId="{F9F35376-3345-4A50-8225-47461DE4C12D}" type="presOf" srcId="{508C73AC-E172-4414-B3B3-C6C54E6A6A7C}" destId="{7C95FC3A-4C1D-4543-8674-A8560C447E2C}" srcOrd="0" destOrd="0" presId="urn:microsoft.com/office/officeart/2005/8/layout/vList5"/>
    <dgm:cxn modelId="{763E40B1-01FA-435E-9A2F-813928D69F56}" srcId="{9AA2341A-3B6D-46AB-AAFC-4BC112CB3B56}" destId="{43B8130F-295C-44C7-9724-DEE19BDDCD23}" srcOrd="0" destOrd="0" parTransId="{9F04C37B-FB86-4E96-9765-DBA7ACD5FF14}" sibTransId="{5BA3F592-FD33-4C43-9C46-DEB347592CC7}"/>
    <dgm:cxn modelId="{012FA487-0568-4E9B-A56E-FA7A2356D62D}" srcId="{9B0D462D-E90C-46D9-B998-AA34C2D3E5B5}" destId="{508C73AC-E172-4414-B3B3-C6C54E6A6A7C}" srcOrd="1" destOrd="0" parTransId="{AD697484-6970-4D4E-BFB3-ECFAF71E9A79}" sibTransId="{5CCA3412-14EB-4229-A7FF-B4DBBE46427B}"/>
    <dgm:cxn modelId="{83C8E055-2E74-486E-859E-BC1205A2A874}" srcId="{9B0D462D-E90C-46D9-B998-AA34C2D3E5B5}" destId="{9AA2341A-3B6D-46AB-AAFC-4BC112CB3B56}" srcOrd="0" destOrd="0" parTransId="{E6A0F7F0-A1BD-4C16-AAAE-10797CB500DC}" sibTransId="{A11E88A9-1416-4BB9-8186-7C4D1CD3C5B5}"/>
    <dgm:cxn modelId="{1F311957-0C03-4C6D-A58D-BE20A75F83CE}" type="presParOf" srcId="{EDC12B1E-B804-44DF-8892-049B791E007B}" destId="{BBC777C4-8F80-46D9-BC2F-8CDFE9BC262B}" srcOrd="0" destOrd="0" presId="urn:microsoft.com/office/officeart/2005/8/layout/vList5"/>
    <dgm:cxn modelId="{3F95AECB-1AA6-4988-9944-0868B9C5AEFE}" type="presParOf" srcId="{BBC777C4-8F80-46D9-BC2F-8CDFE9BC262B}" destId="{E2DC195C-45BF-4D58-84C1-99AEAD1ABE7C}" srcOrd="0" destOrd="0" presId="urn:microsoft.com/office/officeart/2005/8/layout/vList5"/>
    <dgm:cxn modelId="{AF0BFC3C-31D6-423A-9E19-2D3BAA85C43E}" type="presParOf" srcId="{BBC777C4-8F80-46D9-BC2F-8CDFE9BC262B}" destId="{67594271-13C8-4274-8AB4-FDA173E4722B}" srcOrd="1" destOrd="0" presId="urn:microsoft.com/office/officeart/2005/8/layout/vList5"/>
    <dgm:cxn modelId="{5DC9C31C-1E39-4DCB-B47E-0900056A54B1}" type="presParOf" srcId="{EDC12B1E-B804-44DF-8892-049B791E007B}" destId="{BC5585C1-A508-45A4-8F38-FA701D8368FC}" srcOrd="1" destOrd="0" presId="urn:microsoft.com/office/officeart/2005/8/layout/vList5"/>
    <dgm:cxn modelId="{9D91B543-B7D1-4F73-BA25-A5117FE43BCB}" type="presParOf" srcId="{EDC12B1E-B804-44DF-8892-049B791E007B}" destId="{BD31B991-EBB2-4E52-ADCC-ACF7F8324A9C}" srcOrd="2" destOrd="0" presId="urn:microsoft.com/office/officeart/2005/8/layout/vList5"/>
    <dgm:cxn modelId="{17D5D9D5-F4DB-45F4-979E-18352ABA0591}" type="presParOf" srcId="{BD31B991-EBB2-4E52-ADCC-ACF7F8324A9C}" destId="{7C95FC3A-4C1D-4543-8674-A8560C447E2C}" srcOrd="0" destOrd="0" presId="urn:microsoft.com/office/officeart/2005/8/layout/vList5"/>
    <dgm:cxn modelId="{AAE6A687-0104-4C7F-8F16-6CA243951B9E}" type="presParOf" srcId="{BD31B991-EBB2-4E52-ADCC-ACF7F8324A9C}" destId="{A985D2E1-DB09-4BE4-A463-67F2FED5BF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3BCE15-2C80-4158-8B0A-AB96EC1F2A3D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PE"/>
        </a:p>
      </dgm:t>
    </dgm:pt>
    <dgm:pt modelId="{1F802E8A-67C6-483D-B23F-64E52E39B9E2}">
      <dgm:prSet phldrT="[Texto]"/>
      <dgm:spPr/>
      <dgm:t>
        <a:bodyPr/>
        <a:lstStyle/>
        <a:p>
          <a:r>
            <a:rPr lang="es-PE" dirty="0" smtClean="0"/>
            <a:t>Local</a:t>
          </a:r>
          <a:endParaRPr lang="es-PE" dirty="0"/>
        </a:p>
      </dgm:t>
    </dgm:pt>
    <dgm:pt modelId="{95F8CD04-F456-4BDD-A86A-422A5ED8D8CD}" type="parTrans" cxnId="{3B6CE3ED-B6A3-4100-8A81-970959CC0C91}">
      <dgm:prSet/>
      <dgm:spPr/>
      <dgm:t>
        <a:bodyPr/>
        <a:lstStyle/>
        <a:p>
          <a:endParaRPr lang="es-PE"/>
        </a:p>
      </dgm:t>
    </dgm:pt>
    <dgm:pt modelId="{474D41E9-F8BB-49F1-A1C0-621B3BA3202D}" type="sibTrans" cxnId="{3B6CE3ED-B6A3-4100-8A81-970959CC0C91}">
      <dgm:prSet/>
      <dgm:spPr/>
      <dgm:t>
        <a:bodyPr/>
        <a:lstStyle/>
        <a:p>
          <a:endParaRPr lang="es-PE"/>
        </a:p>
      </dgm:t>
    </dgm:pt>
    <dgm:pt modelId="{FB6654E2-1867-4C39-8FA0-4823F5EC543F}">
      <dgm:prSet phldrT="[Texto]" custT="1"/>
      <dgm:spPr/>
      <dgm:t>
        <a:bodyPr/>
        <a:lstStyle/>
        <a:p>
          <a:r>
            <a:rPr lang="es-PE" sz="2000" b="1" dirty="0" smtClean="0">
              <a:latin typeface="Arial Narrow" pitchFamily="34" charset="0"/>
            </a:rPr>
            <a:t>San Isidro – Lima</a:t>
          </a:r>
          <a:endParaRPr lang="es-PE" sz="2000" dirty="0">
            <a:latin typeface="Arial Narrow" pitchFamily="34" charset="0"/>
          </a:endParaRPr>
        </a:p>
      </dgm:t>
    </dgm:pt>
    <dgm:pt modelId="{8017FD1D-B33D-494C-926D-D50A16A8382B}" type="parTrans" cxnId="{477EAF18-9F2A-4D18-836A-E420BF268A44}">
      <dgm:prSet/>
      <dgm:spPr/>
      <dgm:t>
        <a:bodyPr/>
        <a:lstStyle/>
        <a:p>
          <a:endParaRPr lang="es-PE"/>
        </a:p>
      </dgm:t>
    </dgm:pt>
    <dgm:pt modelId="{F570BEAF-D50F-4A9C-938B-412833066C6F}" type="sibTrans" cxnId="{477EAF18-9F2A-4D18-836A-E420BF268A44}">
      <dgm:prSet/>
      <dgm:spPr/>
      <dgm:t>
        <a:bodyPr/>
        <a:lstStyle/>
        <a:p>
          <a:endParaRPr lang="es-PE"/>
        </a:p>
      </dgm:t>
    </dgm:pt>
    <dgm:pt modelId="{D71CCDA4-A4BB-4733-B2FB-5FEFD370797B}">
      <dgm:prSet phldrT="[Texto]"/>
      <dgm:spPr/>
      <dgm:t>
        <a:bodyPr/>
        <a:lstStyle/>
        <a:p>
          <a:r>
            <a:rPr lang="es-PE" dirty="0" smtClean="0"/>
            <a:t>Regional</a:t>
          </a:r>
          <a:endParaRPr lang="es-PE" dirty="0"/>
        </a:p>
      </dgm:t>
    </dgm:pt>
    <dgm:pt modelId="{60BBA0DF-0C30-4426-B623-C2CDE0A9BD07}" type="parTrans" cxnId="{66D15849-0624-42CC-9D63-418F301E93F9}">
      <dgm:prSet/>
      <dgm:spPr/>
      <dgm:t>
        <a:bodyPr/>
        <a:lstStyle/>
        <a:p>
          <a:endParaRPr lang="es-PE"/>
        </a:p>
      </dgm:t>
    </dgm:pt>
    <dgm:pt modelId="{39325ABC-CB4F-47C2-9F13-451E4CF2B6EA}" type="sibTrans" cxnId="{66D15849-0624-42CC-9D63-418F301E93F9}">
      <dgm:prSet/>
      <dgm:spPr/>
      <dgm:t>
        <a:bodyPr/>
        <a:lstStyle/>
        <a:p>
          <a:endParaRPr lang="es-PE"/>
        </a:p>
      </dgm:t>
    </dgm:pt>
    <dgm:pt modelId="{375AC302-77BC-43D1-A88D-6FEA8037D0FB}">
      <dgm:prSet phldrT="[Texto]" custT="1"/>
      <dgm:spPr/>
      <dgm:t>
        <a:bodyPr/>
        <a:lstStyle/>
        <a:p>
          <a:r>
            <a:rPr lang="es-PE" sz="2000" b="1" dirty="0" smtClean="0">
              <a:latin typeface="Arial Narrow" pitchFamily="34" charset="0"/>
            </a:rPr>
            <a:t>Huancavelica</a:t>
          </a:r>
          <a:endParaRPr lang="es-PE" sz="2000" b="1" dirty="0">
            <a:latin typeface="Arial Narrow" pitchFamily="34" charset="0"/>
          </a:endParaRPr>
        </a:p>
      </dgm:t>
    </dgm:pt>
    <dgm:pt modelId="{940F17A8-4BAC-4E9C-9BD8-62A4C16CFA03}" type="parTrans" cxnId="{A54877FC-FBD9-4809-87E5-D3B56FFA0CA4}">
      <dgm:prSet/>
      <dgm:spPr/>
      <dgm:t>
        <a:bodyPr/>
        <a:lstStyle/>
        <a:p>
          <a:endParaRPr lang="es-PE"/>
        </a:p>
      </dgm:t>
    </dgm:pt>
    <dgm:pt modelId="{DF795B71-4501-47AF-ABDA-2FD98DF9DF35}" type="sibTrans" cxnId="{A54877FC-FBD9-4809-87E5-D3B56FFA0CA4}">
      <dgm:prSet/>
      <dgm:spPr/>
      <dgm:t>
        <a:bodyPr/>
        <a:lstStyle/>
        <a:p>
          <a:endParaRPr lang="es-PE"/>
        </a:p>
      </dgm:t>
    </dgm:pt>
    <dgm:pt modelId="{763E3E3A-8CB2-4CAC-86E9-223B8D6DCD1B}">
      <dgm:prSet phldrT="[Texto]" custT="1"/>
      <dgm:spPr/>
      <dgm:t>
        <a:bodyPr/>
        <a:lstStyle/>
        <a:p>
          <a:r>
            <a:rPr lang="es-PE" sz="2000" b="1" dirty="0" smtClean="0">
              <a:latin typeface="Arial Narrow" pitchFamily="34" charset="0"/>
            </a:rPr>
            <a:t>Callao</a:t>
          </a:r>
          <a:endParaRPr lang="es-PE" sz="2000" b="1" dirty="0">
            <a:latin typeface="Arial Narrow" pitchFamily="34" charset="0"/>
          </a:endParaRPr>
        </a:p>
      </dgm:t>
    </dgm:pt>
    <dgm:pt modelId="{C6544FC3-CAAA-48BC-894F-608F461A1F67}" type="parTrans" cxnId="{71D2F8EA-3B91-4F91-B758-4D9629A2B281}">
      <dgm:prSet/>
      <dgm:spPr/>
      <dgm:t>
        <a:bodyPr/>
        <a:lstStyle/>
        <a:p>
          <a:endParaRPr lang="es-PE"/>
        </a:p>
      </dgm:t>
    </dgm:pt>
    <dgm:pt modelId="{AB96DC83-4491-4755-95DE-BB0AC5F7AD97}" type="sibTrans" cxnId="{71D2F8EA-3B91-4F91-B758-4D9629A2B281}">
      <dgm:prSet/>
      <dgm:spPr/>
      <dgm:t>
        <a:bodyPr/>
        <a:lstStyle/>
        <a:p>
          <a:endParaRPr lang="es-PE"/>
        </a:p>
      </dgm:t>
    </dgm:pt>
    <dgm:pt modelId="{C5DC4AE3-FEF4-4F69-832B-77028862507F}">
      <dgm:prSet phldrT="[Texto]"/>
      <dgm:spPr/>
      <dgm:t>
        <a:bodyPr/>
        <a:lstStyle/>
        <a:p>
          <a:r>
            <a:rPr lang="es-PE" dirty="0" smtClean="0"/>
            <a:t>Internacional</a:t>
          </a:r>
          <a:endParaRPr lang="es-PE" dirty="0"/>
        </a:p>
      </dgm:t>
    </dgm:pt>
    <dgm:pt modelId="{29751141-0A5A-412C-BD5B-66A52DB1E3F7}" type="parTrans" cxnId="{798EF00B-7702-47E2-9361-31677E9A61C1}">
      <dgm:prSet/>
      <dgm:spPr/>
      <dgm:t>
        <a:bodyPr/>
        <a:lstStyle/>
        <a:p>
          <a:endParaRPr lang="es-PE"/>
        </a:p>
      </dgm:t>
    </dgm:pt>
    <dgm:pt modelId="{7C9D7B22-BD97-4EE1-8B5D-3F1A00BD4265}" type="sibTrans" cxnId="{798EF00B-7702-47E2-9361-31677E9A61C1}">
      <dgm:prSet/>
      <dgm:spPr/>
      <dgm:t>
        <a:bodyPr/>
        <a:lstStyle/>
        <a:p>
          <a:endParaRPr lang="es-PE"/>
        </a:p>
      </dgm:t>
    </dgm:pt>
    <dgm:pt modelId="{0A40EA9B-D622-482C-A6B5-300A06AB89AD}">
      <dgm:prSet phldrT="[Texto]" custT="1"/>
      <dgm:spPr/>
      <dgm:t>
        <a:bodyPr/>
        <a:lstStyle/>
        <a:p>
          <a:r>
            <a:rPr lang="es-PE" sz="2000" b="1" smtClean="0">
              <a:latin typeface="Arial Narrow" pitchFamily="34" charset="0"/>
            </a:rPr>
            <a:t>Colombia</a:t>
          </a:r>
          <a:endParaRPr lang="es-PE" sz="2000" dirty="0">
            <a:latin typeface="Arial Narrow" pitchFamily="34" charset="0"/>
          </a:endParaRPr>
        </a:p>
      </dgm:t>
    </dgm:pt>
    <dgm:pt modelId="{D3453116-3EE8-40AC-8A09-C680D564C607}" type="parTrans" cxnId="{E4597F49-DD5D-4524-A354-9174ACA20AB0}">
      <dgm:prSet/>
      <dgm:spPr/>
      <dgm:t>
        <a:bodyPr/>
        <a:lstStyle/>
        <a:p>
          <a:endParaRPr lang="es-PE"/>
        </a:p>
      </dgm:t>
    </dgm:pt>
    <dgm:pt modelId="{50EA60E6-9E6E-4F13-8365-F2D24BBA0985}" type="sibTrans" cxnId="{E4597F49-DD5D-4524-A354-9174ACA20AB0}">
      <dgm:prSet/>
      <dgm:spPr/>
      <dgm:t>
        <a:bodyPr/>
        <a:lstStyle/>
        <a:p>
          <a:endParaRPr lang="es-PE"/>
        </a:p>
      </dgm:t>
    </dgm:pt>
    <dgm:pt modelId="{C41A13FE-8F65-458F-A9E0-AC2BD80EE084}">
      <dgm:prSet custT="1"/>
      <dgm:spPr/>
      <dgm:t>
        <a:bodyPr/>
        <a:lstStyle/>
        <a:p>
          <a:r>
            <a:rPr lang="es-PE" sz="2000" b="1" dirty="0" smtClean="0">
              <a:latin typeface="Arial Narrow" pitchFamily="34" charset="0"/>
            </a:rPr>
            <a:t>Chile</a:t>
          </a:r>
        </a:p>
      </dgm:t>
    </dgm:pt>
    <dgm:pt modelId="{8E977CC2-F437-4D95-AACD-1CDD8F0457C6}" type="parTrans" cxnId="{0BE29438-94E6-4CD6-9824-5AC5AC77E606}">
      <dgm:prSet/>
      <dgm:spPr/>
      <dgm:t>
        <a:bodyPr/>
        <a:lstStyle/>
        <a:p>
          <a:endParaRPr lang="es-PE"/>
        </a:p>
      </dgm:t>
    </dgm:pt>
    <dgm:pt modelId="{D1347701-86E1-4A23-A7F8-367125A189BB}" type="sibTrans" cxnId="{0BE29438-94E6-4CD6-9824-5AC5AC77E606}">
      <dgm:prSet/>
      <dgm:spPr/>
      <dgm:t>
        <a:bodyPr/>
        <a:lstStyle/>
        <a:p>
          <a:endParaRPr lang="es-PE"/>
        </a:p>
      </dgm:t>
    </dgm:pt>
    <dgm:pt modelId="{A64D50CD-4748-44A4-86A9-01ECB5F799F1}">
      <dgm:prSet custT="1"/>
      <dgm:spPr/>
      <dgm:t>
        <a:bodyPr/>
        <a:lstStyle/>
        <a:p>
          <a:r>
            <a:rPr lang="es-PE" sz="2000" b="1" dirty="0" smtClean="0">
              <a:latin typeface="Arial Narrow" pitchFamily="34" charset="0"/>
            </a:rPr>
            <a:t>Ascope – La libertad</a:t>
          </a:r>
        </a:p>
      </dgm:t>
    </dgm:pt>
    <dgm:pt modelId="{0924AA01-8A25-46B3-A053-4CC50DA3FEA7}" type="parTrans" cxnId="{5B4395C8-E9CD-45C1-8B4C-2C54B241043E}">
      <dgm:prSet/>
      <dgm:spPr/>
      <dgm:t>
        <a:bodyPr/>
        <a:lstStyle/>
        <a:p>
          <a:endParaRPr lang="es-PE"/>
        </a:p>
      </dgm:t>
    </dgm:pt>
    <dgm:pt modelId="{52433D6E-357E-45AF-B3FA-D0CA02EE0948}" type="sibTrans" cxnId="{5B4395C8-E9CD-45C1-8B4C-2C54B241043E}">
      <dgm:prSet/>
      <dgm:spPr/>
      <dgm:t>
        <a:bodyPr/>
        <a:lstStyle/>
        <a:p>
          <a:endParaRPr lang="es-PE"/>
        </a:p>
      </dgm:t>
    </dgm:pt>
    <dgm:pt modelId="{3A731A7E-49EA-416D-89B0-B9E6ACDB2857}" type="pres">
      <dgm:prSet presAssocID="{073BCE15-2C80-4158-8B0A-AB96EC1F2A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5B834902-0487-4FCC-819A-15F9288E5CA6}" type="pres">
      <dgm:prSet presAssocID="{1F802E8A-67C6-483D-B23F-64E52E39B9E2}" presName="linNode" presStyleCnt="0"/>
      <dgm:spPr/>
    </dgm:pt>
    <dgm:pt modelId="{25B3AF53-7293-41E7-8750-670AEF35F1F1}" type="pres">
      <dgm:prSet presAssocID="{1F802E8A-67C6-483D-B23F-64E52E39B9E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1E801DF-BE70-416F-A421-9F7F498B6F29}" type="pres">
      <dgm:prSet presAssocID="{1F802E8A-67C6-483D-B23F-64E52E39B9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8CE8DE1-0EB2-4A55-86DF-4575AA560B4C}" type="pres">
      <dgm:prSet presAssocID="{474D41E9-F8BB-49F1-A1C0-621B3BA3202D}" presName="sp" presStyleCnt="0"/>
      <dgm:spPr/>
    </dgm:pt>
    <dgm:pt modelId="{F37F6992-0712-492D-AA48-DEDCEB8898E9}" type="pres">
      <dgm:prSet presAssocID="{D71CCDA4-A4BB-4733-B2FB-5FEFD370797B}" presName="linNode" presStyleCnt="0"/>
      <dgm:spPr/>
    </dgm:pt>
    <dgm:pt modelId="{1CF6517D-A2F1-4A17-B406-088F173E9F1D}" type="pres">
      <dgm:prSet presAssocID="{D71CCDA4-A4BB-4733-B2FB-5FEFD370797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BED6C99-1B5F-4063-AE5E-F7AAFAA6B7BB}" type="pres">
      <dgm:prSet presAssocID="{D71CCDA4-A4BB-4733-B2FB-5FEFD370797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DCEDB96-3A3A-45CE-9D20-58D4FF053483}" type="pres">
      <dgm:prSet presAssocID="{39325ABC-CB4F-47C2-9F13-451E4CF2B6EA}" presName="sp" presStyleCnt="0"/>
      <dgm:spPr/>
    </dgm:pt>
    <dgm:pt modelId="{1C114B56-B757-453B-ABE7-95BCE79F58E8}" type="pres">
      <dgm:prSet presAssocID="{C5DC4AE3-FEF4-4F69-832B-77028862507F}" presName="linNode" presStyleCnt="0"/>
      <dgm:spPr/>
    </dgm:pt>
    <dgm:pt modelId="{F4313C8A-610E-45FB-B6C9-15479F96DCC7}" type="pres">
      <dgm:prSet presAssocID="{C5DC4AE3-FEF4-4F69-832B-77028862507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7285E0C4-6383-4491-9030-1A4A85828CC6}" type="pres">
      <dgm:prSet presAssocID="{C5DC4AE3-FEF4-4F69-832B-77028862507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B9A33A7F-8110-481A-9EA8-D14ECB033BF9}" type="presOf" srcId="{C41A13FE-8F65-458F-A9E0-AC2BD80EE084}" destId="{7285E0C4-6383-4491-9030-1A4A85828CC6}" srcOrd="0" destOrd="1" presId="urn:microsoft.com/office/officeart/2005/8/layout/vList5"/>
    <dgm:cxn modelId="{7361C5E1-013C-4686-8F78-F9D86D83B2C3}" type="presOf" srcId="{1F802E8A-67C6-483D-B23F-64E52E39B9E2}" destId="{25B3AF53-7293-41E7-8750-670AEF35F1F1}" srcOrd="0" destOrd="0" presId="urn:microsoft.com/office/officeart/2005/8/layout/vList5"/>
    <dgm:cxn modelId="{96900887-F507-4D00-8BFE-D06A12803A95}" type="presOf" srcId="{763E3E3A-8CB2-4CAC-86E9-223B8D6DCD1B}" destId="{1BED6C99-1B5F-4063-AE5E-F7AAFAA6B7BB}" srcOrd="0" destOrd="1" presId="urn:microsoft.com/office/officeart/2005/8/layout/vList5"/>
    <dgm:cxn modelId="{52ED5491-5847-421D-AC6D-45F339A9399C}" type="presOf" srcId="{FB6654E2-1867-4C39-8FA0-4823F5EC543F}" destId="{91E801DF-BE70-416F-A421-9F7F498B6F29}" srcOrd="0" destOrd="0" presId="urn:microsoft.com/office/officeart/2005/8/layout/vList5"/>
    <dgm:cxn modelId="{5B4395C8-E9CD-45C1-8B4C-2C54B241043E}" srcId="{1F802E8A-67C6-483D-B23F-64E52E39B9E2}" destId="{A64D50CD-4748-44A4-86A9-01ECB5F799F1}" srcOrd="1" destOrd="0" parTransId="{0924AA01-8A25-46B3-A053-4CC50DA3FEA7}" sibTransId="{52433D6E-357E-45AF-B3FA-D0CA02EE0948}"/>
    <dgm:cxn modelId="{A54877FC-FBD9-4809-87E5-D3B56FFA0CA4}" srcId="{D71CCDA4-A4BB-4733-B2FB-5FEFD370797B}" destId="{375AC302-77BC-43D1-A88D-6FEA8037D0FB}" srcOrd="0" destOrd="0" parTransId="{940F17A8-4BAC-4E9C-9BD8-62A4C16CFA03}" sibTransId="{DF795B71-4501-47AF-ABDA-2FD98DF9DF35}"/>
    <dgm:cxn modelId="{83966D6D-F82F-460E-AFA8-FBF8F73D67FB}" type="presOf" srcId="{0A40EA9B-D622-482C-A6B5-300A06AB89AD}" destId="{7285E0C4-6383-4491-9030-1A4A85828CC6}" srcOrd="0" destOrd="0" presId="urn:microsoft.com/office/officeart/2005/8/layout/vList5"/>
    <dgm:cxn modelId="{477EAF18-9F2A-4D18-836A-E420BF268A44}" srcId="{1F802E8A-67C6-483D-B23F-64E52E39B9E2}" destId="{FB6654E2-1867-4C39-8FA0-4823F5EC543F}" srcOrd="0" destOrd="0" parTransId="{8017FD1D-B33D-494C-926D-D50A16A8382B}" sibTransId="{F570BEAF-D50F-4A9C-938B-412833066C6F}"/>
    <dgm:cxn modelId="{798EF00B-7702-47E2-9361-31677E9A61C1}" srcId="{073BCE15-2C80-4158-8B0A-AB96EC1F2A3D}" destId="{C5DC4AE3-FEF4-4F69-832B-77028862507F}" srcOrd="2" destOrd="0" parTransId="{29751141-0A5A-412C-BD5B-66A52DB1E3F7}" sibTransId="{7C9D7B22-BD97-4EE1-8B5D-3F1A00BD4265}"/>
    <dgm:cxn modelId="{A5F853CA-A7DE-4100-BA25-0E345404A92D}" type="presOf" srcId="{073BCE15-2C80-4158-8B0A-AB96EC1F2A3D}" destId="{3A731A7E-49EA-416D-89B0-B9E6ACDB2857}" srcOrd="0" destOrd="0" presId="urn:microsoft.com/office/officeart/2005/8/layout/vList5"/>
    <dgm:cxn modelId="{71D2F8EA-3B91-4F91-B758-4D9629A2B281}" srcId="{D71CCDA4-A4BB-4733-B2FB-5FEFD370797B}" destId="{763E3E3A-8CB2-4CAC-86E9-223B8D6DCD1B}" srcOrd="1" destOrd="0" parTransId="{C6544FC3-CAAA-48BC-894F-608F461A1F67}" sibTransId="{AB96DC83-4491-4755-95DE-BB0AC5F7AD97}"/>
    <dgm:cxn modelId="{DBF6AA94-AAFC-419F-B458-A4F144004E4C}" type="presOf" srcId="{D71CCDA4-A4BB-4733-B2FB-5FEFD370797B}" destId="{1CF6517D-A2F1-4A17-B406-088F173E9F1D}" srcOrd="0" destOrd="0" presId="urn:microsoft.com/office/officeart/2005/8/layout/vList5"/>
    <dgm:cxn modelId="{0F61A4D3-C3C5-4DCD-AAEE-46DA1B2BC46A}" type="presOf" srcId="{C5DC4AE3-FEF4-4F69-832B-77028862507F}" destId="{F4313C8A-610E-45FB-B6C9-15479F96DCC7}" srcOrd="0" destOrd="0" presId="urn:microsoft.com/office/officeart/2005/8/layout/vList5"/>
    <dgm:cxn modelId="{3B6CE3ED-B6A3-4100-8A81-970959CC0C91}" srcId="{073BCE15-2C80-4158-8B0A-AB96EC1F2A3D}" destId="{1F802E8A-67C6-483D-B23F-64E52E39B9E2}" srcOrd="0" destOrd="0" parTransId="{95F8CD04-F456-4BDD-A86A-422A5ED8D8CD}" sibTransId="{474D41E9-F8BB-49F1-A1C0-621B3BA3202D}"/>
    <dgm:cxn modelId="{7C181BF9-D7F4-4F92-BE26-6ACF722AC549}" type="presOf" srcId="{A64D50CD-4748-44A4-86A9-01ECB5F799F1}" destId="{91E801DF-BE70-416F-A421-9F7F498B6F29}" srcOrd="0" destOrd="1" presId="urn:microsoft.com/office/officeart/2005/8/layout/vList5"/>
    <dgm:cxn modelId="{66D15849-0624-42CC-9D63-418F301E93F9}" srcId="{073BCE15-2C80-4158-8B0A-AB96EC1F2A3D}" destId="{D71CCDA4-A4BB-4733-B2FB-5FEFD370797B}" srcOrd="1" destOrd="0" parTransId="{60BBA0DF-0C30-4426-B623-C2CDE0A9BD07}" sibTransId="{39325ABC-CB4F-47C2-9F13-451E4CF2B6EA}"/>
    <dgm:cxn modelId="{E4597F49-DD5D-4524-A354-9174ACA20AB0}" srcId="{C5DC4AE3-FEF4-4F69-832B-77028862507F}" destId="{0A40EA9B-D622-482C-A6B5-300A06AB89AD}" srcOrd="0" destOrd="0" parTransId="{D3453116-3EE8-40AC-8A09-C680D564C607}" sibTransId="{50EA60E6-9E6E-4F13-8365-F2D24BBA0985}"/>
    <dgm:cxn modelId="{0BE29438-94E6-4CD6-9824-5AC5AC77E606}" srcId="{C5DC4AE3-FEF4-4F69-832B-77028862507F}" destId="{C41A13FE-8F65-458F-A9E0-AC2BD80EE084}" srcOrd="1" destOrd="0" parTransId="{8E977CC2-F437-4D95-AACD-1CDD8F0457C6}" sibTransId="{D1347701-86E1-4A23-A7F8-367125A189BB}"/>
    <dgm:cxn modelId="{50620352-CDD0-4858-BA97-B8307CEF77F1}" type="presOf" srcId="{375AC302-77BC-43D1-A88D-6FEA8037D0FB}" destId="{1BED6C99-1B5F-4063-AE5E-F7AAFAA6B7BB}" srcOrd="0" destOrd="0" presId="urn:microsoft.com/office/officeart/2005/8/layout/vList5"/>
    <dgm:cxn modelId="{EE2D206D-9998-470B-BA74-EC4DC1292383}" type="presParOf" srcId="{3A731A7E-49EA-416D-89B0-B9E6ACDB2857}" destId="{5B834902-0487-4FCC-819A-15F9288E5CA6}" srcOrd="0" destOrd="0" presId="urn:microsoft.com/office/officeart/2005/8/layout/vList5"/>
    <dgm:cxn modelId="{BEF446C5-B020-4AB1-A4F6-0EE5E4153EC4}" type="presParOf" srcId="{5B834902-0487-4FCC-819A-15F9288E5CA6}" destId="{25B3AF53-7293-41E7-8750-670AEF35F1F1}" srcOrd="0" destOrd="0" presId="urn:microsoft.com/office/officeart/2005/8/layout/vList5"/>
    <dgm:cxn modelId="{D409F228-F24A-4E15-8895-B36F83C67FF7}" type="presParOf" srcId="{5B834902-0487-4FCC-819A-15F9288E5CA6}" destId="{91E801DF-BE70-416F-A421-9F7F498B6F29}" srcOrd="1" destOrd="0" presId="urn:microsoft.com/office/officeart/2005/8/layout/vList5"/>
    <dgm:cxn modelId="{C13D64CE-22F8-4ECE-9DE1-32640C72D875}" type="presParOf" srcId="{3A731A7E-49EA-416D-89B0-B9E6ACDB2857}" destId="{68CE8DE1-0EB2-4A55-86DF-4575AA560B4C}" srcOrd="1" destOrd="0" presId="urn:microsoft.com/office/officeart/2005/8/layout/vList5"/>
    <dgm:cxn modelId="{4189E903-0A51-43C8-B313-34E412FC6AB5}" type="presParOf" srcId="{3A731A7E-49EA-416D-89B0-B9E6ACDB2857}" destId="{F37F6992-0712-492D-AA48-DEDCEB8898E9}" srcOrd="2" destOrd="0" presId="urn:microsoft.com/office/officeart/2005/8/layout/vList5"/>
    <dgm:cxn modelId="{04464975-7B73-4230-AD6F-0052579A6EB9}" type="presParOf" srcId="{F37F6992-0712-492D-AA48-DEDCEB8898E9}" destId="{1CF6517D-A2F1-4A17-B406-088F173E9F1D}" srcOrd="0" destOrd="0" presId="urn:microsoft.com/office/officeart/2005/8/layout/vList5"/>
    <dgm:cxn modelId="{00D04B2E-BAE6-4EB8-A420-E861B5D76682}" type="presParOf" srcId="{F37F6992-0712-492D-AA48-DEDCEB8898E9}" destId="{1BED6C99-1B5F-4063-AE5E-F7AAFAA6B7BB}" srcOrd="1" destOrd="0" presId="urn:microsoft.com/office/officeart/2005/8/layout/vList5"/>
    <dgm:cxn modelId="{A3BF9AB4-7D1C-4914-8948-3DC57AC2EC1B}" type="presParOf" srcId="{3A731A7E-49EA-416D-89B0-B9E6ACDB2857}" destId="{CDCEDB96-3A3A-45CE-9D20-58D4FF053483}" srcOrd="3" destOrd="0" presId="urn:microsoft.com/office/officeart/2005/8/layout/vList5"/>
    <dgm:cxn modelId="{4895712A-2A5A-4A88-B3A0-F56546B148C1}" type="presParOf" srcId="{3A731A7E-49EA-416D-89B0-B9E6ACDB2857}" destId="{1C114B56-B757-453B-ABE7-95BCE79F58E8}" srcOrd="4" destOrd="0" presId="urn:microsoft.com/office/officeart/2005/8/layout/vList5"/>
    <dgm:cxn modelId="{EFE4663C-0863-4BEA-A220-4C5D5E81DA3A}" type="presParOf" srcId="{1C114B56-B757-453B-ABE7-95BCE79F58E8}" destId="{F4313C8A-610E-45FB-B6C9-15479F96DCC7}" srcOrd="0" destOrd="0" presId="urn:microsoft.com/office/officeart/2005/8/layout/vList5"/>
    <dgm:cxn modelId="{580012FB-25F5-45D2-9BC7-470DBA0A5CFF}" type="presParOf" srcId="{1C114B56-B757-453B-ABE7-95BCE79F58E8}" destId="{7285E0C4-6383-4491-9030-1A4A85828C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71E255-1EEC-4D76-8A77-6B6E16A9CFDD}" type="doc">
      <dgm:prSet loTypeId="urn:microsoft.com/office/officeart/2005/8/layout/lProcess1" loCatId="process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FD487BE6-10CF-47D4-BABB-72B221AC4742}">
      <dgm:prSet phldrT="[Texto]" custT="1"/>
      <dgm:spPr>
        <a:solidFill>
          <a:srgbClr val="043842"/>
        </a:solidFill>
      </dgm:spPr>
      <dgm:t>
        <a:bodyPr/>
        <a:lstStyle/>
        <a:p>
          <a:r>
            <a:rPr lang="es-PE" sz="2000" b="1" dirty="0" smtClean="0">
              <a:latin typeface="Arial Narrow" pitchFamily="34" charset="0"/>
              <a:ea typeface="Calibri"/>
              <a:cs typeface="Times New Roman"/>
            </a:rPr>
            <a:t>MININTER</a:t>
          </a:r>
          <a:r>
            <a:rPr lang="es-PE" sz="2000" b="1" baseline="0" dirty="0" smtClean="0">
              <a:latin typeface="Arial Narrow" pitchFamily="34" charset="0"/>
              <a:ea typeface="Calibri"/>
              <a:cs typeface="Times New Roman"/>
            </a:rPr>
            <a:t> - PNP</a:t>
          </a:r>
          <a:endParaRPr lang="es-ES_tradnl" sz="2000" dirty="0">
            <a:latin typeface="Arial Narrow" pitchFamily="34" charset="0"/>
          </a:endParaRPr>
        </a:p>
      </dgm:t>
    </dgm:pt>
    <dgm:pt modelId="{92406C5F-B5F9-4A23-BBAA-EF8A14653BD5}" type="parTrans" cxnId="{39011CDA-6BF8-4B95-9800-B2CE58B04FBE}">
      <dgm:prSet/>
      <dgm:spPr/>
      <dgm:t>
        <a:bodyPr/>
        <a:lstStyle/>
        <a:p>
          <a:endParaRPr lang="es-ES_tradnl" sz="2800">
            <a:latin typeface="Arial Narrow" pitchFamily="34" charset="0"/>
          </a:endParaRPr>
        </a:p>
      </dgm:t>
    </dgm:pt>
    <dgm:pt modelId="{F35E52B1-F272-41DB-99E0-9E33D1C6002D}" type="sibTrans" cxnId="{39011CDA-6BF8-4B95-9800-B2CE58B04FBE}">
      <dgm:prSet/>
      <dgm:spPr/>
      <dgm:t>
        <a:bodyPr/>
        <a:lstStyle/>
        <a:p>
          <a:endParaRPr lang="es-ES_tradnl" sz="2800">
            <a:latin typeface="Arial Narrow" pitchFamily="34" charset="0"/>
          </a:endParaRPr>
        </a:p>
      </dgm:t>
    </dgm:pt>
    <dgm:pt modelId="{B26EE1AE-D0E5-4195-A635-69F51267C2BA}">
      <dgm:prSet phldrT="[Texto]" custT="1"/>
      <dgm:spPr/>
      <dgm:t>
        <a:bodyPr/>
        <a:lstStyle/>
        <a:p>
          <a:pPr rtl="0"/>
          <a:r>
            <a:rPr lang="es-PE" sz="1600" b="0" i="0" u="none" dirty="0" smtClean="0">
              <a:effectLst/>
              <a:latin typeface="Arial Narrow" pitchFamily="34" charset="0"/>
            </a:rPr>
            <a:t>Liderazgo Político de la Seguridad Ciudadana.</a:t>
          </a:r>
          <a:endParaRPr lang="es-ES_tradnl" sz="1600" b="0" dirty="0">
            <a:effectLst/>
            <a:latin typeface="Arial Narrow" pitchFamily="34" charset="0"/>
          </a:endParaRPr>
        </a:p>
      </dgm:t>
    </dgm:pt>
    <dgm:pt modelId="{62A04E45-50E9-43D8-8078-B65AC9E0BDD0}" type="parTrans" cxnId="{FD4BDB06-7FBE-44C3-824C-39712A46D594}">
      <dgm:prSet/>
      <dgm:spPr/>
      <dgm:t>
        <a:bodyPr/>
        <a:lstStyle/>
        <a:p>
          <a:endParaRPr lang="es-ES_tradnl" sz="2800">
            <a:latin typeface="Arial Narrow" pitchFamily="34" charset="0"/>
          </a:endParaRPr>
        </a:p>
      </dgm:t>
    </dgm:pt>
    <dgm:pt modelId="{FD878CE3-B8A9-4619-8B48-85CD04EC913C}" type="sibTrans" cxnId="{FD4BDB06-7FBE-44C3-824C-39712A46D594}">
      <dgm:prSet/>
      <dgm:spPr/>
      <dgm:t>
        <a:bodyPr/>
        <a:lstStyle/>
        <a:p>
          <a:endParaRPr lang="es-ES_tradnl" sz="2800">
            <a:latin typeface="Arial Narrow" pitchFamily="34" charset="0"/>
          </a:endParaRPr>
        </a:p>
      </dgm:t>
    </dgm:pt>
    <dgm:pt modelId="{8707F3E7-EE26-4D73-B07F-7C3CE6894894}">
      <dgm:prSet phldrT="[Texto]" custT="1"/>
      <dgm:spPr/>
      <dgm:t>
        <a:bodyPr/>
        <a:lstStyle/>
        <a:p>
          <a:pPr rtl="0"/>
          <a:r>
            <a:rPr lang="es-PE" sz="1600" b="0" i="0" u="none" dirty="0" smtClean="0">
              <a:effectLst/>
              <a:latin typeface="Arial Narrow" pitchFamily="34" charset="0"/>
            </a:rPr>
            <a:t>Conducción Operativa de la Seguridad Ciudadana.</a:t>
          </a:r>
          <a:endParaRPr lang="es-ES_tradnl" sz="1600" b="0" dirty="0">
            <a:effectLst/>
            <a:latin typeface="Arial Narrow" pitchFamily="34" charset="0"/>
          </a:endParaRPr>
        </a:p>
      </dgm:t>
    </dgm:pt>
    <dgm:pt modelId="{0AF396B5-3F79-4CB3-9AA9-CDE6F9A2A6E8}" type="parTrans" cxnId="{9248E96C-4C2B-4093-BA10-D7C8081A6426}">
      <dgm:prSet/>
      <dgm:spPr/>
      <dgm:t>
        <a:bodyPr/>
        <a:lstStyle/>
        <a:p>
          <a:endParaRPr lang="es-ES_tradnl" sz="2800">
            <a:latin typeface="Arial Narrow" pitchFamily="34" charset="0"/>
          </a:endParaRPr>
        </a:p>
      </dgm:t>
    </dgm:pt>
    <dgm:pt modelId="{4E1B9CF4-081B-4001-B001-48210D9B7CF8}" type="sibTrans" cxnId="{9248E96C-4C2B-4093-BA10-D7C8081A6426}">
      <dgm:prSet/>
      <dgm:spPr/>
      <dgm:t>
        <a:bodyPr/>
        <a:lstStyle/>
        <a:p>
          <a:endParaRPr lang="es-ES_tradnl" sz="2800">
            <a:latin typeface="Arial Narrow" pitchFamily="34" charset="0"/>
          </a:endParaRPr>
        </a:p>
      </dgm:t>
    </dgm:pt>
    <dgm:pt modelId="{7710D7B3-161C-425F-BEE1-BA76B9E61BCC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es-PE" sz="2000" b="1" dirty="0" smtClean="0">
              <a:latin typeface="Arial Narrow" pitchFamily="34" charset="0"/>
              <a:ea typeface="Calibri"/>
              <a:cs typeface="Times New Roman"/>
            </a:rPr>
            <a:t>GOB. REGIONALES - LOCALES</a:t>
          </a:r>
          <a:endParaRPr lang="es-ES_tradnl" sz="2000" dirty="0">
            <a:latin typeface="Arial Narrow" pitchFamily="34" charset="0"/>
          </a:endParaRPr>
        </a:p>
      </dgm:t>
    </dgm:pt>
    <dgm:pt modelId="{1B21C38D-7A3C-49E2-9092-E4516B88A334}" type="sibTrans" cxnId="{09BEFDFF-B6AA-4DBD-B18F-495AA6E511BF}">
      <dgm:prSet/>
      <dgm:spPr/>
      <dgm:t>
        <a:bodyPr/>
        <a:lstStyle/>
        <a:p>
          <a:endParaRPr lang="es-ES_tradnl" sz="2800">
            <a:latin typeface="Arial Narrow" pitchFamily="34" charset="0"/>
          </a:endParaRPr>
        </a:p>
      </dgm:t>
    </dgm:pt>
    <dgm:pt modelId="{57F11D5E-4B44-4755-B440-B1FAC506EF1E}" type="parTrans" cxnId="{09BEFDFF-B6AA-4DBD-B18F-495AA6E511BF}">
      <dgm:prSet/>
      <dgm:spPr/>
      <dgm:t>
        <a:bodyPr/>
        <a:lstStyle/>
        <a:p>
          <a:endParaRPr lang="es-ES_tradnl" sz="2800">
            <a:latin typeface="Arial Narrow" pitchFamily="34" charset="0"/>
          </a:endParaRPr>
        </a:p>
      </dgm:t>
    </dgm:pt>
    <dgm:pt modelId="{E4E2D4A4-93A3-4A84-93A2-A1F99A9B5061}">
      <dgm:prSet custT="1"/>
      <dgm:spPr/>
      <dgm:t>
        <a:bodyPr/>
        <a:lstStyle/>
        <a:p>
          <a:r>
            <a:rPr lang="es-PE" sz="1600" b="0" i="0" u="none" dirty="0" smtClean="0">
              <a:effectLst/>
              <a:latin typeface="Arial Narrow" pitchFamily="34" charset="0"/>
            </a:rPr>
            <a:t>Asignación prioritaria de Recursos humanos y logísticos.</a:t>
          </a:r>
          <a:endParaRPr lang="es-ES" sz="1600" b="0" dirty="0">
            <a:effectLst/>
            <a:latin typeface="Arial Narrow" pitchFamily="34" charset="0"/>
          </a:endParaRPr>
        </a:p>
      </dgm:t>
    </dgm:pt>
    <dgm:pt modelId="{EF7E7102-CF53-4C09-A816-5A9A005DACD4}" type="parTrans" cxnId="{84A41229-FE4B-4C14-849D-A1C4E7D0A3CA}">
      <dgm:prSet/>
      <dgm:spPr/>
      <dgm:t>
        <a:bodyPr/>
        <a:lstStyle/>
        <a:p>
          <a:endParaRPr lang="es-ES_tradnl" sz="2800">
            <a:latin typeface="Arial Narrow" pitchFamily="34" charset="0"/>
          </a:endParaRPr>
        </a:p>
      </dgm:t>
    </dgm:pt>
    <dgm:pt modelId="{BA9F77F2-AC52-49AE-A1DA-B827CB2D0D9D}" type="sibTrans" cxnId="{84A41229-FE4B-4C14-849D-A1C4E7D0A3CA}">
      <dgm:prSet/>
      <dgm:spPr/>
      <dgm:t>
        <a:bodyPr/>
        <a:lstStyle/>
        <a:p>
          <a:endParaRPr lang="es-ES_tradnl" sz="2800">
            <a:latin typeface="Arial Narrow" pitchFamily="34" charset="0"/>
          </a:endParaRPr>
        </a:p>
      </dgm:t>
    </dgm:pt>
    <dgm:pt modelId="{61C41D39-0112-445B-8819-F5E7770E45DE}">
      <dgm:prSet custT="1"/>
      <dgm:spPr/>
      <dgm:t>
        <a:bodyPr/>
        <a:lstStyle/>
        <a:p>
          <a:r>
            <a:rPr lang="es-PE" sz="1600" dirty="0" smtClean="0">
              <a:latin typeface="Arial Narrow"/>
              <a:ea typeface="Calibri"/>
              <a:cs typeface="Times New Roman"/>
            </a:rPr>
            <a:t>Bases de Datos y acceso a comunicación     troncal izada.</a:t>
          </a:r>
          <a:endParaRPr lang="es-ES" sz="1600" b="0" dirty="0">
            <a:effectLst/>
            <a:latin typeface="Arial Narrow" pitchFamily="34" charset="0"/>
          </a:endParaRPr>
        </a:p>
      </dgm:t>
    </dgm:pt>
    <dgm:pt modelId="{822E2ABA-C0E5-43A5-BE10-6072B7519935}" type="parTrans" cxnId="{CB616C34-2C39-4285-B51D-6B82480BA889}">
      <dgm:prSet/>
      <dgm:spPr/>
      <dgm:t>
        <a:bodyPr/>
        <a:lstStyle/>
        <a:p>
          <a:endParaRPr lang="es-ES_tradnl" sz="2800">
            <a:latin typeface="Arial Narrow" pitchFamily="34" charset="0"/>
          </a:endParaRPr>
        </a:p>
      </dgm:t>
    </dgm:pt>
    <dgm:pt modelId="{F7B3A79A-2198-4BF3-AE87-C7443F22205B}" type="sibTrans" cxnId="{CB616C34-2C39-4285-B51D-6B82480BA889}">
      <dgm:prSet/>
      <dgm:spPr/>
      <dgm:t>
        <a:bodyPr/>
        <a:lstStyle/>
        <a:p>
          <a:endParaRPr lang="es-ES_tradnl" sz="2800">
            <a:latin typeface="Arial Narrow" pitchFamily="34" charset="0"/>
          </a:endParaRPr>
        </a:p>
      </dgm:t>
    </dgm:pt>
    <dgm:pt modelId="{039B9738-62A7-4BA2-88E1-D352E4D0AD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400" b="0" i="0" u="none" dirty="0" smtClean="0">
              <a:effectLst/>
              <a:latin typeface="Arial Narrow" pitchFamily="34" charset="0"/>
            </a:rPr>
            <a:t>Nuevo modelo organizacional, donde se revaloriza las Comisarías y se fortalece el rol del Comisario.</a:t>
          </a:r>
          <a:endParaRPr lang="es-ES" sz="1400" b="0" dirty="0">
            <a:effectLst/>
            <a:latin typeface="Arial Narrow" pitchFamily="34" charset="0"/>
          </a:endParaRPr>
        </a:p>
      </dgm:t>
    </dgm:pt>
    <dgm:pt modelId="{84413B35-295E-46BD-8C38-29C1E1E4D4E9}" type="parTrans" cxnId="{04C867B9-9545-4850-B019-BFAD7CD765E4}">
      <dgm:prSet/>
      <dgm:spPr/>
      <dgm:t>
        <a:bodyPr/>
        <a:lstStyle/>
        <a:p>
          <a:endParaRPr lang="es-ES_tradnl" sz="2800">
            <a:latin typeface="Arial Narrow" pitchFamily="34" charset="0"/>
          </a:endParaRPr>
        </a:p>
      </dgm:t>
    </dgm:pt>
    <dgm:pt modelId="{C4C93AD6-0C02-42AE-A778-84157D79B9A5}" type="sibTrans" cxnId="{04C867B9-9545-4850-B019-BFAD7CD765E4}">
      <dgm:prSet/>
      <dgm:spPr/>
      <dgm:t>
        <a:bodyPr/>
        <a:lstStyle/>
        <a:p>
          <a:endParaRPr lang="es-ES_tradnl" sz="2800">
            <a:latin typeface="Arial Narrow" pitchFamily="34" charset="0"/>
          </a:endParaRPr>
        </a:p>
      </dgm:t>
    </dgm:pt>
    <dgm:pt modelId="{FEC2A52F-C043-43EB-ABA0-92CBC1AA7F2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400" b="0" dirty="0" smtClean="0">
              <a:effectLst/>
              <a:latin typeface="Arial Narrow" pitchFamily="34" charset="0"/>
            </a:rPr>
            <a:t>Capacitación del personal policial (Escuela de Comisarios y personal de las comisarias)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400" b="0" dirty="0" smtClean="0">
              <a:effectLst/>
              <a:latin typeface="Arial Narrow" pitchFamily="34" charset="0"/>
            </a:rPr>
            <a:t>Puntaje especial por trabajo en Comisarías</a:t>
          </a:r>
          <a:endParaRPr lang="es-ES" sz="1400" b="0" dirty="0">
            <a:effectLst/>
            <a:latin typeface="Arial Narrow" pitchFamily="34" charset="0"/>
          </a:endParaRPr>
        </a:p>
      </dgm:t>
    </dgm:pt>
    <dgm:pt modelId="{47984B9E-91C4-48E0-B15D-204B72D9CA55}" type="parTrans" cxnId="{42807FCD-B191-41C4-BE06-63E24656AD82}">
      <dgm:prSet/>
      <dgm:spPr/>
      <dgm:t>
        <a:bodyPr/>
        <a:lstStyle/>
        <a:p>
          <a:endParaRPr lang="es-ES_tradnl" sz="2800">
            <a:latin typeface="Arial Narrow" pitchFamily="34" charset="0"/>
          </a:endParaRPr>
        </a:p>
      </dgm:t>
    </dgm:pt>
    <dgm:pt modelId="{6337581B-86B3-48BF-8270-2D39CF3B63BF}" type="sibTrans" cxnId="{42807FCD-B191-41C4-BE06-63E24656AD82}">
      <dgm:prSet/>
      <dgm:spPr/>
      <dgm:t>
        <a:bodyPr/>
        <a:lstStyle/>
        <a:p>
          <a:endParaRPr lang="es-ES_tradnl" sz="2800">
            <a:latin typeface="Arial Narrow" pitchFamily="34" charset="0"/>
          </a:endParaRPr>
        </a:p>
      </dgm:t>
    </dgm:pt>
    <dgm:pt modelId="{1F9C6DB6-0905-449F-B7A7-B0A5B290F4E3}">
      <dgm:prSet custT="1"/>
      <dgm:spPr/>
      <dgm:t>
        <a:bodyPr/>
        <a:lstStyle/>
        <a:p>
          <a:r>
            <a:rPr lang="es-PE" sz="1600" b="0" i="0" u="none" dirty="0" smtClean="0">
              <a:effectLst/>
              <a:latin typeface="Arial Narrow" pitchFamily="34" charset="0"/>
            </a:rPr>
            <a:t>Asignación de recursos de </a:t>
          </a:r>
          <a:r>
            <a:rPr lang="es-PE" sz="1600" b="0" i="0" u="none" dirty="0" err="1" smtClean="0">
              <a:effectLst/>
              <a:latin typeface="Arial Narrow" pitchFamily="34" charset="0"/>
            </a:rPr>
            <a:t>serenazgo</a:t>
          </a:r>
          <a:r>
            <a:rPr lang="es-PE" sz="1600" b="0" i="0" u="none" dirty="0" smtClean="0">
              <a:effectLst/>
              <a:latin typeface="Arial Narrow" pitchFamily="34" charset="0"/>
            </a:rPr>
            <a:t> para el patrullaje integrado.</a:t>
          </a:r>
          <a:endParaRPr lang="es-ES" sz="1600" b="0" dirty="0">
            <a:effectLst/>
            <a:latin typeface="Arial Narrow" pitchFamily="34" charset="0"/>
          </a:endParaRPr>
        </a:p>
      </dgm:t>
    </dgm:pt>
    <dgm:pt modelId="{1EC74E1C-2297-40D8-9D7A-0D7B33C1B21E}" type="parTrans" cxnId="{BDCAC357-7EB5-46E2-9E1D-F04EDEEADC98}">
      <dgm:prSet/>
      <dgm:spPr/>
      <dgm:t>
        <a:bodyPr/>
        <a:lstStyle/>
        <a:p>
          <a:endParaRPr lang="es-ES_tradnl" sz="2800">
            <a:latin typeface="Arial Narrow" pitchFamily="34" charset="0"/>
          </a:endParaRPr>
        </a:p>
      </dgm:t>
    </dgm:pt>
    <dgm:pt modelId="{B26F8DE4-23C5-4366-8ABC-903D0E988C1A}" type="sibTrans" cxnId="{BDCAC357-7EB5-46E2-9E1D-F04EDEEADC98}">
      <dgm:prSet/>
      <dgm:spPr/>
      <dgm:t>
        <a:bodyPr/>
        <a:lstStyle/>
        <a:p>
          <a:endParaRPr lang="es-ES_tradnl" sz="2800">
            <a:latin typeface="Arial Narrow" pitchFamily="34" charset="0"/>
          </a:endParaRPr>
        </a:p>
      </dgm:t>
    </dgm:pt>
    <dgm:pt modelId="{5DC8D1EC-5580-4EB4-A45A-A4BA097DC803}">
      <dgm:prSet custT="1"/>
      <dgm:spPr/>
      <dgm:t>
        <a:bodyPr/>
        <a:lstStyle/>
        <a:p>
          <a:r>
            <a:rPr lang="es-PE" sz="1600" dirty="0" smtClean="0">
              <a:solidFill>
                <a:schemeClr val="tx1"/>
              </a:solidFill>
              <a:latin typeface="Arial Narrow"/>
              <a:ea typeface="Calibri"/>
              <a:cs typeface="Times New Roman"/>
            </a:rPr>
            <a:t>Centrales de comunicación integradas</a:t>
          </a:r>
          <a:r>
            <a:rPr lang="es-PE" sz="1600" baseline="0" dirty="0" smtClean="0">
              <a:solidFill>
                <a:schemeClr val="tx1"/>
              </a:solidFill>
              <a:latin typeface="Arial Narrow"/>
              <a:ea typeface="Calibri"/>
              <a:cs typeface="Times New Roman"/>
            </a:rPr>
            <a:t> con </a:t>
          </a:r>
          <a:r>
            <a:rPr lang="es-PE" sz="1600" dirty="0" smtClean="0">
              <a:solidFill>
                <a:schemeClr val="tx1"/>
              </a:solidFill>
              <a:latin typeface="Arial Narrow"/>
              <a:ea typeface="Calibri"/>
              <a:cs typeface="Times New Roman"/>
            </a:rPr>
            <a:t>la Policía Nacional del Perú.</a:t>
          </a:r>
          <a:endParaRPr lang="es-ES" sz="1600" b="0" dirty="0">
            <a:effectLst/>
            <a:latin typeface="Arial Narrow" pitchFamily="34" charset="0"/>
          </a:endParaRPr>
        </a:p>
      </dgm:t>
    </dgm:pt>
    <dgm:pt modelId="{3B89767E-064F-4D3B-84B5-EE59F9370BF9}" type="parTrans" cxnId="{0C520B2C-154D-4349-B1B4-69DF6807329E}">
      <dgm:prSet/>
      <dgm:spPr/>
      <dgm:t>
        <a:bodyPr/>
        <a:lstStyle/>
        <a:p>
          <a:endParaRPr lang="es-ES_tradnl" sz="2800">
            <a:latin typeface="Arial Narrow" pitchFamily="34" charset="0"/>
          </a:endParaRPr>
        </a:p>
      </dgm:t>
    </dgm:pt>
    <dgm:pt modelId="{6A21CB5F-75CA-4F34-B5F7-78FB5EB14C5A}" type="sibTrans" cxnId="{0C520B2C-154D-4349-B1B4-69DF6807329E}">
      <dgm:prSet/>
      <dgm:spPr/>
      <dgm:t>
        <a:bodyPr/>
        <a:lstStyle/>
        <a:p>
          <a:endParaRPr lang="es-ES_tradnl" sz="2800">
            <a:latin typeface="Arial Narrow" pitchFamily="34" charset="0"/>
          </a:endParaRPr>
        </a:p>
      </dgm:t>
    </dgm:pt>
    <dgm:pt modelId="{0349C74A-2B51-4435-A046-BF59854B231B}">
      <dgm:prSet custT="1"/>
      <dgm:spPr/>
      <dgm:t>
        <a:bodyPr/>
        <a:lstStyle/>
        <a:p>
          <a:r>
            <a:rPr lang="es-MX" sz="1600" dirty="0" smtClean="0">
              <a:solidFill>
                <a:schemeClr val="tx1"/>
              </a:solidFill>
              <a:latin typeface="Arial Narrow"/>
              <a:ea typeface="Calibri"/>
              <a:cs typeface="Times New Roman"/>
            </a:rPr>
            <a:t>Facilitar su estructura, capacidad y financiamiento al modelo integrado.</a:t>
          </a:r>
          <a:endParaRPr lang="es-ES" sz="1600" b="0" dirty="0">
            <a:solidFill>
              <a:schemeClr val="tx1"/>
            </a:solidFill>
            <a:effectLst/>
            <a:latin typeface="Arial Narrow" pitchFamily="34" charset="0"/>
          </a:endParaRPr>
        </a:p>
      </dgm:t>
    </dgm:pt>
    <dgm:pt modelId="{DE4C7936-DCCE-4A46-9A2D-B0EDD44C2921}" type="parTrans" cxnId="{FA60534C-9BB6-476C-946F-9F9AD03C8AAC}">
      <dgm:prSet/>
      <dgm:spPr/>
      <dgm:t>
        <a:bodyPr/>
        <a:lstStyle/>
        <a:p>
          <a:endParaRPr lang="es-ES_tradnl" sz="2800">
            <a:latin typeface="Arial Narrow" pitchFamily="34" charset="0"/>
          </a:endParaRPr>
        </a:p>
      </dgm:t>
    </dgm:pt>
    <dgm:pt modelId="{6AB5B6D6-56D3-4DDD-931E-DCC4015D5546}" type="sibTrans" cxnId="{FA60534C-9BB6-476C-946F-9F9AD03C8AAC}">
      <dgm:prSet/>
      <dgm:spPr/>
      <dgm:t>
        <a:bodyPr/>
        <a:lstStyle/>
        <a:p>
          <a:endParaRPr lang="es-ES_tradnl" sz="2800">
            <a:latin typeface="Arial Narrow" pitchFamily="34" charset="0"/>
          </a:endParaRPr>
        </a:p>
      </dgm:t>
    </dgm:pt>
    <dgm:pt modelId="{EBFCDA0B-A391-4961-A06C-6B556CE1F288}">
      <dgm:prSet custT="1"/>
      <dgm:spPr/>
      <dgm:t>
        <a:bodyPr/>
        <a:lstStyle/>
        <a:p>
          <a:r>
            <a:rPr lang="es-ES" sz="1600" b="0" dirty="0" smtClean="0">
              <a:effectLst/>
              <a:latin typeface="Arial Narrow" pitchFamily="34" charset="0"/>
            </a:rPr>
            <a:t>Capacitación adecuada del personal de serenazgo.</a:t>
          </a:r>
          <a:endParaRPr lang="es-ES" sz="1600" b="0" dirty="0">
            <a:effectLst/>
            <a:latin typeface="Arial Narrow" pitchFamily="34" charset="0"/>
          </a:endParaRPr>
        </a:p>
      </dgm:t>
    </dgm:pt>
    <dgm:pt modelId="{C9171DA6-5559-4BD9-B1FD-3099309D16B3}" type="parTrans" cxnId="{D8A66B8B-2302-4FDE-B91A-41D2B599B623}">
      <dgm:prSet/>
      <dgm:spPr/>
      <dgm:t>
        <a:bodyPr/>
        <a:lstStyle/>
        <a:p>
          <a:endParaRPr lang="es-ES_tradnl" sz="2800">
            <a:latin typeface="Arial Narrow" pitchFamily="34" charset="0"/>
          </a:endParaRPr>
        </a:p>
      </dgm:t>
    </dgm:pt>
    <dgm:pt modelId="{AAB5B358-0C27-4441-BE9D-A7AC532CF98D}" type="sibTrans" cxnId="{D8A66B8B-2302-4FDE-B91A-41D2B599B623}">
      <dgm:prSet/>
      <dgm:spPr/>
      <dgm:t>
        <a:bodyPr/>
        <a:lstStyle/>
        <a:p>
          <a:endParaRPr lang="es-ES_tradnl" sz="2800">
            <a:latin typeface="Arial Narrow" pitchFamily="34" charset="0"/>
          </a:endParaRPr>
        </a:p>
      </dgm:t>
    </dgm:pt>
    <dgm:pt modelId="{46346C65-CF67-4179-A790-A23514ECC6FC}">
      <dgm:prSet custT="1"/>
      <dgm:spPr/>
      <dgm:t>
        <a:bodyPr/>
        <a:lstStyle/>
        <a:p>
          <a:r>
            <a:rPr lang="es-MX" sz="1600" b="0" i="0" u="none" dirty="0" smtClean="0">
              <a:effectLst/>
              <a:latin typeface="Arial Narrow" pitchFamily="34" charset="0"/>
            </a:rPr>
            <a:t>Valoración de méritos de la gestión policial por Autoridades Regionales y Locales.</a:t>
          </a:r>
          <a:endParaRPr lang="es-ES" sz="1600" b="0" dirty="0">
            <a:effectLst/>
            <a:latin typeface="Arial Narrow" pitchFamily="34" charset="0"/>
          </a:endParaRPr>
        </a:p>
      </dgm:t>
    </dgm:pt>
    <dgm:pt modelId="{247576F8-7657-471F-8EFA-2C7A297112A3}" type="parTrans" cxnId="{13950AC5-04FE-42DF-BD0B-70E09ED607CB}">
      <dgm:prSet/>
      <dgm:spPr/>
      <dgm:t>
        <a:bodyPr/>
        <a:lstStyle/>
        <a:p>
          <a:endParaRPr lang="es-PE"/>
        </a:p>
      </dgm:t>
    </dgm:pt>
    <dgm:pt modelId="{B31FDCED-3D84-4F4A-AAD1-A59E3F73BA88}" type="sibTrans" cxnId="{13950AC5-04FE-42DF-BD0B-70E09ED607CB}">
      <dgm:prSet/>
      <dgm:spPr/>
      <dgm:t>
        <a:bodyPr/>
        <a:lstStyle/>
        <a:p>
          <a:endParaRPr lang="es-PE"/>
        </a:p>
      </dgm:t>
    </dgm:pt>
    <dgm:pt modelId="{A73A5835-97A6-4F5D-8521-56922179D4BA}">
      <dgm:prSet custT="1"/>
      <dgm:spPr/>
      <dgm:t>
        <a:bodyPr/>
        <a:lstStyle/>
        <a:p>
          <a:r>
            <a:rPr lang="es-PE" sz="1600" b="0" dirty="0" smtClean="0">
              <a:effectLst/>
              <a:latin typeface="Arial Narrow" pitchFamily="34" charset="0"/>
            </a:rPr>
            <a:t>Invertir en infraestructura, tecnología y equipos en apoyo a las comisarías.</a:t>
          </a:r>
          <a:endParaRPr lang="es-ES" sz="1600" b="0" dirty="0">
            <a:effectLst/>
            <a:latin typeface="Arial Narrow" pitchFamily="34" charset="0"/>
          </a:endParaRPr>
        </a:p>
      </dgm:t>
    </dgm:pt>
    <dgm:pt modelId="{06CA3019-628E-4231-891C-1E1C97B8D555}" type="parTrans" cxnId="{6B49B53B-1629-45D1-BB9B-99551ABA04AA}">
      <dgm:prSet/>
      <dgm:spPr/>
      <dgm:t>
        <a:bodyPr/>
        <a:lstStyle/>
        <a:p>
          <a:endParaRPr lang="es-PE"/>
        </a:p>
      </dgm:t>
    </dgm:pt>
    <dgm:pt modelId="{5462F4D0-CBAB-4323-9C81-E22FB7A3B241}" type="sibTrans" cxnId="{6B49B53B-1629-45D1-BB9B-99551ABA04AA}">
      <dgm:prSet/>
      <dgm:spPr/>
      <dgm:t>
        <a:bodyPr/>
        <a:lstStyle/>
        <a:p>
          <a:endParaRPr lang="es-PE"/>
        </a:p>
      </dgm:t>
    </dgm:pt>
    <dgm:pt modelId="{5A3C9606-CCEE-42C5-84F3-7E372B2321DE}" type="pres">
      <dgm:prSet presAssocID="{FA71E255-1EEC-4D76-8A77-6B6E16A9CF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21084227-7A2F-4FF2-849D-8E8FF339C90A}" type="pres">
      <dgm:prSet presAssocID="{FD487BE6-10CF-47D4-BABB-72B221AC4742}" presName="vertFlow" presStyleCnt="0"/>
      <dgm:spPr/>
    </dgm:pt>
    <dgm:pt modelId="{8852FC36-DB20-4170-8E65-894EF0DF5DFB}" type="pres">
      <dgm:prSet presAssocID="{FD487BE6-10CF-47D4-BABB-72B221AC4742}" presName="header" presStyleLbl="node1" presStyleIdx="0" presStyleCnt="2" custScaleX="161504"/>
      <dgm:spPr/>
      <dgm:t>
        <a:bodyPr/>
        <a:lstStyle/>
        <a:p>
          <a:endParaRPr lang="es-ES_tradnl"/>
        </a:p>
      </dgm:t>
    </dgm:pt>
    <dgm:pt modelId="{E04F72A0-1950-4A3E-9A00-C6797A98BD65}" type="pres">
      <dgm:prSet presAssocID="{0AF396B5-3F79-4CB3-9AA9-CDE6F9A2A6E8}" presName="parTrans" presStyleLbl="sibTrans2D1" presStyleIdx="0" presStyleCnt="12"/>
      <dgm:spPr/>
      <dgm:t>
        <a:bodyPr/>
        <a:lstStyle/>
        <a:p>
          <a:endParaRPr lang="es-PE"/>
        </a:p>
      </dgm:t>
    </dgm:pt>
    <dgm:pt modelId="{796190B7-9829-4332-A719-E7FD08104E84}" type="pres">
      <dgm:prSet presAssocID="{8707F3E7-EE26-4D73-B07F-7C3CE6894894}" presName="child" presStyleLbl="alignAccFollowNode1" presStyleIdx="0" presStyleCnt="12" custScaleX="16150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CDB30C8-7EE1-44BF-A8AD-898164199372}" type="pres">
      <dgm:prSet presAssocID="{4E1B9CF4-081B-4001-B001-48210D9B7CF8}" presName="sibTrans" presStyleLbl="sibTrans2D1" presStyleIdx="1" presStyleCnt="12"/>
      <dgm:spPr/>
      <dgm:t>
        <a:bodyPr/>
        <a:lstStyle/>
        <a:p>
          <a:endParaRPr lang="es-PE"/>
        </a:p>
      </dgm:t>
    </dgm:pt>
    <dgm:pt modelId="{FA5A10D8-7CE2-436F-A17D-15C9A4E21A74}" type="pres">
      <dgm:prSet presAssocID="{E4E2D4A4-93A3-4A84-93A2-A1F99A9B5061}" presName="child" presStyleLbl="alignAccFollowNode1" presStyleIdx="1" presStyleCnt="12" custScaleX="161504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7A21FD6-5221-45EF-84E4-B5C0D577815C}" type="pres">
      <dgm:prSet presAssocID="{BA9F77F2-AC52-49AE-A1DA-B827CB2D0D9D}" presName="sibTrans" presStyleLbl="sibTrans2D1" presStyleIdx="2" presStyleCnt="12"/>
      <dgm:spPr/>
      <dgm:t>
        <a:bodyPr/>
        <a:lstStyle/>
        <a:p>
          <a:endParaRPr lang="es-PE"/>
        </a:p>
      </dgm:t>
    </dgm:pt>
    <dgm:pt modelId="{CD3BB44F-C1FF-4159-AC1E-026575ED06F8}" type="pres">
      <dgm:prSet presAssocID="{61C41D39-0112-445B-8819-F5E7770E45DE}" presName="child" presStyleLbl="alignAccFollowNode1" presStyleIdx="2" presStyleCnt="12" custScaleX="161504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6650593-D632-4952-8FBC-DDA32196C247}" type="pres">
      <dgm:prSet presAssocID="{F7B3A79A-2198-4BF3-AE87-C7443F22205B}" presName="sibTrans" presStyleLbl="sibTrans2D1" presStyleIdx="3" presStyleCnt="12"/>
      <dgm:spPr/>
      <dgm:t>
        <a:bodyPr/>
        <a:lstStyle/>
        <a:p>
          <a:endParaRPr lang="es-PE"/>
        </a:p>
      </dgm:t>
    </dgm:pt>
    <dgm:pt modelId="{9556F3DB-B169-4150-B018-238D82A6EC25}" type="pres">
      <dgm:prSet presAssocID="{039B9738-62A7-4BA2-88E1-D352E4D0ADA6}" presName="child" presStyleLbl="alignAccFollowNode1" presStyleIdx="3" presStyleCnt="12" custScaleX="161504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9F65C7A-D88D-4639-8558-17E1DEFAD4EF}" type="pres">
      <dgm:prSet presAssocID="{C4C93AD6-0C02-42AE-A778-84157D79B9A5}" presName="sibTrans" presStyleLbl="sibTrans2D1" presStyleIdx="4" presStyleCnt="12"/>
      <dgm:spPr/>
      <dgm:t>
        <a:bodyPr/>
        <a:lstStyle/>
        <a:p>
          <a:endParaRPr lang="es-PE"/>
        </a:p>
      </dgm:t>
    </dgm:pt>
    <dgm:pt modelId="{DE2F92AF-0F45-45B4-9BFF-ABB2B8D3EC50}" type="pres">
      <dgm:prSet presAssocID="{FEC2A52F-C043-43EB-ABA0-92CBC1AA7F28}" presName="child" presStyleLbl="alignAccFollowNode1" presStyleIdx="4" presStyleCnt="12" custScaleX="161504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02E2305-EC29-476F-8A4F-D9F95D7A1ED9}" type="pres">
      <dgm:prSet presAssocID="{6337581B-86B3-48BF-8270-2D39CF3B63BF}" presName="sibTrans" presStyleLbl="sibTrans2D1" presStyleIdx="5" presStyleCnt="12"/>
      <dgm:spPr/>
      <dgm:t>
        <a:bodyPr/>
        <a:lstStyle/>
        <a:p>
          <a:endParaRPr lang="es-PE"/>
        </a:p>
      </dgm:t>
    </dgm:pt>
    <dgm:pt modelId="{490C63C2-6CF3-4326-8653-B84BD23B90F9}" type="pres">
      <dgm:prSet presAssocID="{46346C65-CF67-4179-A790-A23514ECC6FC}" presName="child" presStyleLbl="alignAccFollowNode1" presStyleIdx="5" presStyleCnt="12" custScaleX="16303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EABB68C-7E08-4FDC-A16C-437A915B7F10}" type="pres">
      <dgm:prSet presAssocID="{FD487BE6-10CF-47D4-BABB-72B221AC4742}" presName="hSp" presStyleCnt="0"/>
      <dgm:spPr/>
    </dgm:pt>
    <dgm:pt modelId="{3549061A-6CA5-4C99-9E37-42F4346D29A0}" type="pres">
      <dgm:prSet presAssocID="{7710D7B3-161C-425F-BEE1-BA76B9E61BCC}" presName="vertFlow" presStyleCnt="0"/>
      <dgm:spPr/>
    </dgm:pt>
    <dgm:pt modelId="{C6624A67-5680-4E27-8A2E-ADA2153D1C15}" type="pres">
      <dgm:prSet presAssocID="{7710D7B3-161C-425F-BEE1-BA76B9E61BCC}" presName="header" presStyleLbl="node1" presStyleIdx="1" presStyleCnt="2" custScaleX="161504"/>
      <dgm:spPr/>
      <dgm:t>
        <a:bodyPr/>
        <a:lstStyle/>
        <a:p>
          <a:endParaRPr lang="es-ES_tradnl"/>
        </a:p>
      </dgm:t>
    </dgm:pt>
    <dgm:pt modelId="{6918E57F-9BB1-4015-9E0B-E05AB8334640}" type="pres">
      <dgm:prSet presAssocID="{62A04E45-50E9-43D8-8078-B65AC9E0BDD0}" presName="parTrans" presStyleLbl="sibTrans2D1" presStyleIdx="6" presStyleCnt="12"/>
      <dgm:spPr/>
      <dgm:t>
        <a:bodyPr/>
        <a:lstStyle/>
        <a:p>
          <a:endParaRPr lang="es-PE"/>
        </a:p>
      </dgm:t>
    </dgm:pt>
    <dgm:pt modelId="{8A50CB5A-45CC-43A6-A65D-DF9EE5816108}" type="pres">
      <dgm:prSet presAssocID="{B26EE1AE-D0E5-4195-A635-69F51267C2BA}" presName="child" presStyleLbl="alignAccFollowNode1" presStyleIdx="6" presStyleCnt="12" custScaleX="161504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DD6D75A-D6A3-4F5F-AE91-D954DC155BF5}" type="pres">
      <dgm:prSet presAssocID="{FD878CE3-B8A9-4619-8B48-85CD04EC913C}" presName="sibTrans" presStyleLbl="sibTrans2D1" presStyleIdx="7" presStyleCnt="12"/>
      <dgm:spPr/>
      <dgm:t>
        <a:bodyPr/>
        <a:lstStyle/>
        <a:p>
          <a:endParaRPr lang="es-PE"/>
        </a:p>
      </dgm:t>
    </dgm:pt>
    <dgm:pt modelId="{01FBE1CA-DEBA-4E87-A27A-BB4C03E42B0B}" type="pres">
      <dgm:prSet presAssocID="{1F9C6DB6-0905-449F-B7A7-B0A5B290F4E3}" presName="child" presStyleLbl="alignAccFollowNode1" presStyleIdx="7" presStyleCnt="12" custScaleX="161504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EB5C107-F68A-4698-A40E-CA04068F9191}" type="pres">
      <dgm:prSet presAssocID="{B26F8DE4-23C5-4366-8ABC-903D0E988C1A}" presName="sibTrans" presStyleLbl="sibTrans2D1" presStyleIdx="8" presStyleCnt="12"/>
      <dgm:spPr/>
      <dgm:t>
        <a:bodyPr/>
        <a:lstStyle/>
        <a:p>
          <a:endParaRPr lang="es-PE"/>
        </a:p>
      </dgm:t>
    </dgm:pt>
    <dgm:pt modelId="{40E21F5E-54EC-4FD7-8362-F47B814B61C3}" type="pres">
      <dgm:prSet presAssocID="{5DC8D1EC-5580-4EB4-A45A-A4BA097DC803}" presName="child" presStyleLbl="alignAccFollowNode1" presStyleIdx="8" presStyleCnt="12" custScaleX="161504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48B3003-D450-4F37-9CB2-869E80023492}" type="pres">
      <dgm:prSet presAssocID="{6A21CB5F-75CA-4F34-B5F7-78FB5EB14C5A}" presName="sibTrans" presStyleLbl="sibTrans2D1" presStyleIdx="9" presStyleCnt="12"/>
      <dgm:spPr/>
      <dgm:t>
        <a:bodyPr/>
        <a:lstStyle/>
        <a:p>
          <a:endParaRPr lang="es-PE"/>
        </a:p>
      </dgm:t>
    </dgm:pt>
    <dgm:pt modelId="{76E7E8D6-EE7B-437C-B745-FBBB98E0C7EF}" type="pres">
      <dgm:prSet presAssocID="{0349C74A-2B51-4435-A046-BF59854B231B}" presName="child" presStyleLbl="alignAccFollowNode1" presStyleIdx="9" presStyleCnt="12" custScaleX="161504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8738FAA-1FE4-49AE-A671-637FF0F563EB}" type="pres">
      <dgm:prSet presAssocID="{6AB5B6D6-56D3-4DDD-931E-DCC4015D5546}" presName="sibTrans" presStyleLbl="sibTrans2D1" presStyleIdx="10" presStyleCnt="12"/>
      <dgm:spPr/>
      <dgm:t>
        <a:bodyPr/>
        <a:lstStyle/>
        <a:p>
          <a:endParaRPr lang="es-PE"/>
        </a:p>
      </dgm:t>
    </dgm:pt>
    <dgm:pt modelId="{56E54FCC-79F2-454C-844E-706527417461}" type="pres">
      <dgm:prSet presAssocID="{EBFCDA0B-A391-4961-A06C-6B556CE1F288}" presName="child" presStyleLbl="alignAccFollowNode1" presStyleIdx="10" presStyleCnt="12" custScaleX="161504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EBC008A-E97F-432C-AE22-5D9D2F93B94D}" type="pres">
      <dgm:prSet presAssocID="{AAB5B358-0C27-4441-BE9D-A7AC532CF98D}" presName="sibTrans" presStyleLbl="sibTrans2D1" presStyleIdx="11" presStyleCnt="12"/>
      <dgm:spPr/>
      <dgm:t>
        <a:bodyPr/>
        <a:lstStyle/>
        <a:p>
          <a:endParaRPr lang="es-PE"/>
        </a:p>
      </dgm:t>
    </dgm:pt>
    <dgm:pt modelId="{27EFE335-4E1A-4433-8F2B-6DE61E068CB3}" type="pres">
      <dgm:prSet presAssocID="{A73A5835-97A6-4F5D-8521-56922179D4BA}" presName="child" presStyleLbl="alignAccFollowNode1" presStyleIdx="11" presStyleCnt="12" custScaleX="163033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49343A71-5AA9-4ACC-ABF8-776D61823B25}" type="presOf" srcId="{FA71E255-1EEC-4D76-8A77-6B6E16A9CFDD}" destId="{5A3C9606-CCEE-42C5-84F3-7E372B2321DE}" srcOrd="0" destOrd="0" presId="urn:microsoft.com/office/officeart/2005/8/layout/lProcess1"/>
    <dgm:cxn modelId="{9C8013B9-17ED-4663-971B-B935EB0B25C8}" type="presOf" srcId="{6AB5B6D6-56D3-4DDD-931E-DCC4015D5546}" destId="{D8738FAA-1FE4-49AE-A671-637FF0F563EB}" srcOrd="0" destOrd="0" presId="urn:microsoft.com/office/officeart/2005/8/layout/lProcess1"/>
    <dgm:cxn modelId="{A96F9E9A-2B26-405D-BC2F-4833A8C03874}" type="presOf" srcId="{8707F3E7-EE26-4D73-B07F-7C3CE6894894}" destId="{796190B7-9829-4332-A719-E7FD08104E84}" srcOrd="0" destOrd="0" presId="urn:microsoft.com/office/officeart/2005/8/layout/lProcess1"/>
    <dgm:cxn modelId="{0A67C285-1AB6-45DF-896B-47CC583FF779}" type="presOf" srcId="{E4E2D4A4-93A3-4A84-93A2-A1F99A9B5061}" destId="{FA5A10D8-7CE2-436F-A17D-15C9A4E21A74}" srcOrd="0" destOrd="0" presId="urn:microsoft.com/office/officeart/2005/8/layout/lProcess1"/>
    <dgm:cxn modelId="{58D2600B-7AF6-41A8-9695-5BC31F331F1F}" type="presOf" srcId="{A73A5835-97A6-4F5D-8521-56922179D4BA}" destId="{27EFE335-4E1A-4433-8F2B-6DE61E068CB3}" srcOrd="0" destOrd="0" presId="urn:microsoft.com/office/officeart/2005/8/layout/lProcess1"/>
    <dgm:cxn modelId="{71C041B4-2F3F-43AC-86AA-C87DD67DCF1B}" type="presOf" srcId="{0AF396B5-3F79-4CB3-9AA9-CDE6F9A2A6E8}" destId="{E04F72A0-1950-4A3E-9A00-C6797A98BD65}" srcOrd="0" destOrd="0" presId="urn:microsoft.com/office/officeart/2005/8/layout/lProcess1"/>
    <dgm:cxn modelId="{FA60534C-9BB6-476C-946F-9F9AD03C8AAC}" srcId="{7710D7B3-161C-425F-BEE1-BA76B9E61BCC}" destId="{0349C74A-2B51-4435-A046-BF59854B231B}" srcOrd="3" destOrd="0" parTransId="{DE4C7936-DCCE-4A46-9A2D-B0EDD44C2921}" sibTransId="{6AB5B6D6-56D3-4DDD-931E-DCC4015D5546}"/>
    <dgm:cxn modelId="{04C867B9-9545-4850-B019-BFAD7CD765E4}" srcId="{FD487BE6-10CF-47D4-BABB-72B221AC4742}" destId="{039B9738-62A7-4BA2-88E1-D352E4D0ADA6}" srcOrd="3" destOrd="0" parTransId="{84413B35-295E-46BD-8C38-29C1E1E4D4E9}" sibTransId="{C4C93AD6-0C02-42AE-A778-84157D79B9A5}"/>
    <dgm:cxn modelId="{42807FCD-B191-41C4-BE06-63E24656AD82}" srcId="{FD487BE6-10CF-47D4-BABB-72B221AC4742}" destId="{FEC2A52F-C043-43EB-ABA0-92CBC1AA7F28}" srcOrd="4" destOrd="0" parTransId="{47984B9E-91C4-48E0-B15D-204B72D9CA55}" sibTransId="{6337581B-86B3-48BF-8270-2D39CF3B63BF}"/>
    <dgm:cxn modelId="{13950AC5-04FE-42DF-BD0B-70E09ED607CB}" srcId="{FD487BE6-10CF-47D4-BABB-72B221AC4742}" destId="{46346C65-CF67-4179-A790-A23514ECC6FC}" srcOrd="5" destOrd="0" parTransId="{247576F8-7657-471F-8EFA-2C7A297112A3}" sibTransId="{B31FDCED-3D84-4F4A-AAD1-A59E3F73BA88}"/>
    <dgm:cxn modelId="{9AA1B83E-7816-45BE-ACA9-750927193191}" type="presOf" srcId="{6337581B-86B3-48BF-8270-2D39CF3B63BF}" destId="{502E2305-EC29-476F-8A4F-D9F95D7A1ED9}" srcOrd="0" destOrd="0" presId="urn:microsoft.com/office/officeart/2005/8/layout/lProcess1"/>
    <dgm:cxn modelId="{CB2F3B75-E4AB-4D5A-8925-2E918CCB5FA9}" type="presOf" srcId="{0349C74A-2B51-4435-A046-BF59854B231B}" destId="{76E7E8D6-EE7B-437C-B745-FBBB98E0C7EF}" srcOrd="0" destOrd="0" presId="urn:microsoft.com/office/officeart/2005/8/layout/lProcess1"/>
    <dgm:cxn modelId="{081BCD5F-FEC2-4AD7-B418-F1614979D502}" type="presOf" srcId="{FD487BE6-10CF-47D4-BABB-72B221AC4742}" destId="{8852FC36-DB20-4170-8E65-894EF0DF5DFB}" srcOrd="0" destOrd="0" presId="urn:microsoft.com/office/officeart/2005/8/layout/lProcess1"/>
    <dgm:cxn modelId="{968F1303-FFFA-4D68-87F6-722CBF31C424}" type="presOf" srcId="{BA9F77F2-AC52-49AE-A1DA-B827CB2D0D9D}" destId="{47A21FD6-5221-45EF-84E4-B5C0D577815C}" srcOrd="0" destOrd="0" presId="urn:microsoft.com/office/officeart/2005/8/layout/lProcess1"/>
    <dgm:cxn modelId="{6DDFAF37-A807-4F31-8FF7-E2DE65F2635E}" type="presOf" srcId="{B26F8DE4-23C5-4366-8ABC-903D0E988C1A}" destId="{BEB5C107-F68A-4698-A40E-CA04068F9191}" srcOrd="0" destOrd="0" presId="urn:microsoft.com/office/officeart/2005/8/layout/lProcess1"/>
    <dgm:cxn modelId="{66F9EA25-629A-490A-AC22-F94132CB0A3C}" type="presOf" srcId="{FEC2A52F-C043-43EB-ABA0-92CBC1AA7F28}" destId="{DE2F92AF-0F45-45B4-9BFF-ABB2B8D3EC50}" srcOrd="0" destOrd="0" presId="urn:microsoft.com/office/officeart/2005/8/layout/lProcess1"/>
    <dgm:cxn modelId="{9248E96C-4C2B-4093-BA10-D7C8081A6426}" srcId="{FD487BE6-10CF-47D4-BABB-72B221AC4742}" destId="{8707F3E7-EE26-4D73-B07F-7C3CE6894894}" srcOrd="0" destOrd="0" parTransId="{0AF396B5-3F79-4CB3-9AA9-CDE6F9A2A6E8}" sibTransId="{4E1B9CF4-081B-4001-B001-48210D9B7CF8}"/>
    <dgm:cxn modelId="{919BF6DD-DD21-4495-8892-0A47D59A5BD9}" type="presOf" srcId="{62A04E45-50E9-43D8-8078-B65AC9E0BDD0}" destId="{6918E57F-9BB1-4015-9E0B-E05AB8334640}" srcOrd="0" destOrd="0" presId="urn:microsoft.com/office/officeart/2005/8/layout/lProcess1"/>
    <dgm:cxn modelId="{BDCAC357-7EB5-46E2-9E1D-F04EDEEADC98}" srcId="{7710D7B3-161C-425F-BEE1-BA76B9E61BCC}" destId="{1F9C6DB6-0905-449F-B7A7-B0A5B290F4E3}" srcOrd="1" destOrd="0" parTransId="{1EC74E1C-2297-40D8-9D7A-0D7B33C1B21E}" sibTransId="{B26F8DE4-23C5-4366-8ABC-903D0E988C1A}"/>
    <dgm:cxn modelId="{7467E397-74FB-47B3-B83C-B88F3C34F717}" type="presOf" srcId="{F7B3A79A-2198-4BF3-AE87-C7443F22205B}" destId="{96650593-D632-4952-8FBC-DDA32196C247}" srcOrd="0" destOrd="0" presId="urn:microsoft.com/office/officeart/2005/8/layout/lProcess1"/>
    <dgm:cxn modelId="{FD4BDB06-7FBE-44C3-824C-39712A46D594}" srcId="{7710D7B3-161C-425F-BEE1-BA76B9E61BCC}" destId="{B26EE1AE-D0E5-4195-A635-69F51267C2BA}" srcOrd="0" destOrd="0" parTransId="{62A04E45-50E9-43D8-8078-B65AC9E0BDD0}" sibTransId="{FD878CE3-B8A9-4619-8B48-85CD04EC913C}"/>
    <dgm:cxn modelId="{1702EFA7-4A93-4FFF-98C2-D40C51C28E8F}" type="presOf" srcId="{1F9C6DB6-0905-449F-B7A7-B0A5B290F4E3}" destId="{01FBE1CA-DEBA-4E87-A27A-BB4C03E42B0B}" srcOrd="0" destOrd="0" presId="urn:microsoft.com/office/officeart/2005/8/layout/lProcess1"/>
    <dgm:cxn modelId="{400351DE-9686-4847-A804-A831E2C71524}" type="presOf" srcId="{AAB5B358-0C27-4441-BE9D-A7AC532CF98D}" destId="{DEBC008A-E97F-432C-AE22-5D9D2F93B94D}" srcOrd="0" destOrd="0" presId="urn:microsoft.com/office/officeart/2005/8/layout/lProcess1"/>
    <dgm:cxn modelId="{D305A753-0987-41FA-8C0B-0700F8144207}" type="presOf" srcId="{61C41D39-0112-445B-8819-F5E7770E45DE}" destId="{CD3BB44F-C1FF-4159-AC1E-026575ED06F8}" srcOrd="0" destOrd="0" presId="urn:microsoft.com/office/officeart/2005/8/layout/lProcess1"/>
    <dgm:cxn modelId="{09BEFDFF-B6AA-4DBD-B18F-495AA6E511BF}" srcId="{FA71E255-1EEC-4D76-8A77-6B6E16A9CFDD}" destId="{7710D7B3-161C-425F-BEE1-BA76B9E61BCC}" srcOrd="1" destOrd="0" parTransId="{57F11D5E-4B44-4755-B440-B1FAC506EF1E}" sibTransId="{1B21C38D-7A3C-49E2-9092-E4516B88A334}"/>
    <dgm:cxn modelId="{2C47DF73-1638-4C69-8BB6-F553499B8731}" type="presOf" srcId="{EBFCDA0B-A391-4961-A06C-6B556CE1F288}" destId="{56E54FCC-79F2-454C-844E-706527417461}" srcOrd="0" destOrd="0" presId="urn:microsoft.com/office/officeart/2005/8/layout/lProcess1"/>
    <dgm:cxn modelId="{C3C37AE3-DDD5-4969-8161-077F547B8153}" type="presOf" srcId="{6A21CB5F-75CA-4F34-B5F7-78FB5EB14C5A}" destId="{F48B3003-D450-4F37-9CB2-869E80023492}" srcOrd="0" destOrd="0" presId="urn:microsoft.com/office/officeart/2005/8/layout/lProcess1"/>
    <dgm:cxn modelId="{D8A66B8B-2302-4FDE-B91A-41D2B599B623}" srcId="{7710D7B3-161C-425F-BEE1-BA76B9E61BCC}" destId="{EBFCDA0B-A391-4961-A06C-6B556CE1F288}" srcOrd="4" destOrd="0" parTransId="{C9171DA6-5559-4BD9-B1FD-3099309D16B3}" sibTransId="{AAB5B358-0C27-4441-BE9D-A7AC532CF98D}"/>
    <dgm:cxn modelId="{B86BAE2E-7C0D-4AD3-B068-CEE0285B2697}" type="presOf" srcId="{46346C65-CF67-4179-A790-A23514ECC6FC}" destId="{490C63C2-6CF3-4326-8653-B84BD23B90F9}" srcOrd="0" destOrd="0" presId="urn:microsoft.com/office/officeart/2005/8/layout/lProcess1"/>
    <dgm:cxn modelId="{0C520B2C-154D-4349-B1B4-69DF6807329E}" srcId="{7710D7B3-161C-425F-BEE1-BA76B9E61BCC}" destId="{5DC8D1EC-5580-4EB4-A45A-A4BA097DC803}" srcOrd="2" destOrd="0" parTransId="{3B89767E-064F-4D3B-84B5-EE59F9370BF9}" sibTransId="{6A21CB5F-75CA-4F34-B5F7-78FB5EB14C5A}"/>
    <dgm:cxn modelId="{80F1DC16-D362-4904-AC48-1000EA15D871}" type="presOf" srcId="{FD878CE3-B8A9-4619-8B48-85CD04EC913C}" destId="{ADD6D75A-D6A3-4F5F-AE91-D954DC155BF5}" srcOrd="0" destOrd="0" presId="urn:microsoft.com/office/officeart/2005/8/layout/lProcess1"/>
    <dgm:cxn modelId="{904980EA-4212-4B41-A0FD-22224761DB4D}" type="presOf" srcId="{4E1B9CF4-081B-4001-B001-48210D9B7CF8}" destId="{3CDB30C8-7EE1-44BF-A8AD-898164199372}" srcOrd="0" destOrd="0" presId="urn:microsoft.com/office/officeart/2005/8/layout/lProcess1"/>
    <dgm:cxn modelId="{86FAF967-3B8B-4A4A-A85A-72B57C7320FD}" type="presOf" srcId="{5DC8D1EC-5580-4EB4-A45A-A4BA097DC803}" destId="{40E21F5E-54EC-4FD7-8362-F47B814B61C3}" srcOrd="0" destOrd="0" presId="urn:microsoft.com/office/officeart/2005/8/layout/lProcess1"/>
    <dgm:cxn modelId="{84A41229-FE4B-4C14-849D-A1C4E7D0A3CA}" srcId="{FD487BE6-10CF-47D4-BABB-72B221AC4742}" destId="{E4E2D4A4-93A3-4A84-93A2-A1F99A9B5061}" srcOrd="1" destOrd="0" parTransId="{EF7E7102-CF53-4C09-A816-5A9A005DACD4}" sibTransId="{BA9F77F2-AC52-49AE-A1DA-B827CB2D0D9D}"/>
    <dgm:cxn modelId="{6B49B53B-1629-45D1-BB9B-99551ABA04AA}" srcId="{7710D7B3-161C-425F-BEE1-BA76B9E61BCC}" destId="{A73A5835-97A6-4F5D-8521-56922179D4BA}" srcOrd="5" destOrd="0" parTransId="{06CA3019-628E-4231-891C-1E1C97B8D555}" sibTransId="{5462F4D0-CBAB-4323-9C81-E22FB7A3B241}"/>
    <dgm:cxn modelId="{6AF2E93F-83E9-4DB8-AC4B-353D707BC9AB}" type="presOf" srcId="{039B9738-62A7-4BA2-88E1-D352E4D0ADA6}" destId="{9556F3DB-B169-4150-B018-238D82A6EC25}" srcOrd="0" destOrd="0" presId="urn:microsoft.com/office/officeart/2005/8/layout/lProcess1"/>
    <dgm:cxn modelId="{F51D67A0-5D96-4EFF-97AA-64C17EDAE8CE}" type="presOf" srcId="{7710D7B3-161C-425F-BEE1-BA76B9E61BCC}" destId="{C6624A67-5680-4E27-8A2E-ADA2153D1C15}" srcOrd="0" destOrd="0" presId="urn:microsoft.com/office/officeart/2005/8/layout/lProcess1"/>
    <dgm:cxn modelId="{CB616C34-2C39-4285-B51D-6B82480BA889}" srcId="{FD487BE6-10CF-47D4-BABB-72B221AC4742}" destId="{61C41D39-0112-445B-8819-F5E7770E45DE}" srcOrd="2" destOrd="0" parTransId="{822E2ABA-C0E5-43A5-BE10-6072B7519935}" sibTransId="{F7B3A79A-2198-4BF3-AE87-C7443F22205B}"/>
    <dgm:cxn modelId="{7BB83E9E-3900-403E-B3C5-A2DCB32F85A3}" type="presOf" srcId="{C4C93AD6-0C02-42AE-A778-84157D79B9A5}" destId="{39F65C7A-D88D-4639-8558-17E1DEFAD4EF}" srcOrd="0" destOrd="0" presId="urn:microsoft.com/office/officeart/2005/8/layout/lProcess1"/>
    <dgm:cxn modelId="{481F67B3-2902-4DA0-9182-EFC99F01210A}" type="presOf" srcId="{B26EE1AE-D0E5-4195-A635-69F51267C2BA}" destId="{8A50CB5A-45CC-43A6-A65D-DF9EE5816108}" srcOrd="0" destOrd="0" presId="urn:microsoft.com/office/officeart/2005/8/layout/lProcess1"/>
    <dgm:cxn modelId="{39011CDA-6BF8-4B95-9800-B2CE58B04FBE}" srcId="{FA71E255-1EEC-4D76-8A77-6B6E16A9CFDD}" destId="{FD487BE6-10CF-47D4-BABB-72B221AC4742}" srcOrd="0" destOrd="0" parTransId="{92406C5F-B5F9-4A23-BBAA-EF8A14653BD5}" sibTransId="{F35E52B1-F272-41DB-99E0-9E33D1C6002D}"/>
    <dgm:cxn modelId="{9BE64E92-34D4-4571-8EAF-0D0CDF4C386D}" type="presParOf" srcId="{5A3C9606-CCEE-42C5-84F3-7E372B2321DE}" destId="{21084227-7A2F-4FF2-849D-8E8FF339C90A}" srcOrd="0" destOrd="0" presId="urn:microsoft.com/office/officeart/2005/8/layout/lProcess1"/>
    <dgm:cxn modelId="{B45DB768-9949-4754-82C6-5AE7F248B495}" type="presParOf" srcId="{21084227-7A2F-4FF2-849D-8E8FF339C90A}" destId="{8852FC36-DB20-4170-8E65-894EF0DF5DFB}" srcOrd="0" destOrd="0" presId="urn:microsoft.com/office/officeart/2005/8/layout/lProcess1"/>
    <dgm:cxn modelId="{9DA4E9AC-ACE7-45C7-88CC-7D94B656905E}" type="presParOf" srcId="{21084227-7A2F-4FF2-849D-8E8FF339C90A}" destId="{E04F72A0-1950-4A3E-9A00-C6797A98BD65}" srcOrd="1" destOrd="0" presId="urn:microsoft.com/office/officeart/2005/8/layout/lProcess1"/>
    <dgm:cxn modelId="{36407954-5E0C-47D4-AE81-B9662059D2CD}" type="presParOf" srcId="{21084227-7A2F-4FF2-849D-8E8FF339C90A}" destId="{796190B7-9829-4332-A719-E7FD08104E84}" srcOrd="2" destOrd="0" presId="urn:microsoft.com/office/officeart/2005/8/layout/lProcess1"/>
    <dgm:cxn modelId="{0593BF11-AB0D-489A-B5A9-1C046FCAC7C3}" type="presParOf" srcId="{21084227-7A2F-4FF2-849D-8E8FF339C90A}" destId="{3CDB30C8-7EE1-44BF-A8AD-898164199372}" srcOrd="3" destOrd="0" presId="urn:microsoft.com/office/officeart/2005/8/layout/lProcess1"/>
    <dgm:cxn modelId="{06D7DE08-89CE-439B-B1C3-11DF1658B0E8}" type="presParOf" srcId="{21084227-7A2F-4FF2-849D-8E8FF339C90A}" destId="{FA5A10D8-7CE2-436F-A17D-15C9A4E21A74}" srcOrd="4" destOrd="0" presId="urn:microsoft.com/office/officeart/2005/8/layout/lProcess1"/>
    <dgm:cxn modelId="{48723F45-2812-4F5A-9B25-559497419A8A}" type="presParOf" srcId="{21084227-7A2F-4FF2-849D-8E8FF339C90A}" destId="{47A21FD6-5221-45EF-84E4-B5C0D577815C}" srcOrd="5" destOrd="0" presId="urn:microsoft.com/office/officeart/2005/8/layout/lProcess1"/>
    <dgm:cxn modelId="{254A600A-C20B-42F9-9F29-9D9F59F62D21}" type="presParOf" srcId="{21084227-7A2F-4FF2-849D-8E8FF339C90A}" destId="{CD3BB44F-C1FF-4159-AC1E-026575ED06F8}" srcOrd="6" destOrd="0" presId="urn:microsoft.com/office/officeart/2005/8/layout/lProcess1"/>
    <dgm:cxn modelId="{3067FF89-305C-421A-B221-4ABC67E2C9C5}" type="presParOf" srcId="{21084227-7A2F-4FF2-849D-8E8FF339C90A}" destId="{96650593-D632-4952-8FBC-DDA32196C247}" srcOrd="7" destOrd="0" presId="urn:microsoft.com/office/officeart/2005/8/layout/lProcess1"/>
    <dgm:cxn modelId="{38380510-79D9-4761-9E4C-082E67A9477D}" type="presParOf" srcId="{21084227-7A2F-4FF2-849D-8E8FF339C90A}" destId="{9556F3DB-B169-4150-B018-238D82A6EC25}" srcOrd="8" destOrd="0" presId="urn:microsoft.com/office/officeart/2005/8/layout/lProcess1"/>
    <dgm:cxn modelId="{C8A951AE-DDED-439A-B8FF-261CE03D33FB}" type="presParOf" srcId="{21084227-7A2F-4FF2-849D-8E8FF339C90A}" destId="{39F65C7A-D88D-4639-8558-17E1DEFAD4EF}" srcOrd="9" destOrd="0" presId="urn:microsoft.com/office/officeart/2005/8/layout/lProcess1"/>
    <dgm:cxn modelId="{F8E1DC09-AC7A-46DE-B99E-2334CFFFAE37}" type="presParOf" srcId="{21084227-7A2F-4FF2-849D-8E8FF339C90A}" destId="{DE2F92AF-0F45-45B4-9BFF-ABB2B8D3EC50}" srcOrd="10" destOrd="0" presId="urn:microsoft.com/office/officeart/2005/8/layout/lProcess1"/>
    <dgm:cxn modelId="{E3DEFE9D-6D69-4751-978F-0AB40C4D81F2}" type="presParOf" srcId="{21084227-7A2F-4FF2-849D-8E8FF339C90A}" destId="{502E2305-EC29-476F-8A4F-D9F95D7A1ED9}" srcOrd="11" destOrd="0" presId="urn:microsoft.com/office/officeart/2005/8/layout/lProcess1"/>
    <dgm:cxn modelId="{706872CB-1384-4947-9318-0B2BE57D592F}" type="presParOf" srcId="{21084227-7A2F-4FF2-849D-8E8FF339C90A}" destId="{490C63C2-6CF3-4326-8653-B84BD23B90F9}" srcOrd="12" destOrd="0" presId="urn:microsoft.com/office/officeart/2005/8/layout/lProcess1"/>
    <dgm:cxn modelId="{E2A08CA0-6F20-40E2-BE24-7ADC4CF3218B}" type="presParOf" srcId="{5A3C9606-CCEE-42C5-84F3-7E372B2321DE}" destId="{1EABB68C-7E08-4FDC-A16C-437A915B7F10}" srcOrd="1" destOrd="0" presId="urn:microsoft.com/office/officeart/2005/8/layout/lProcess1"/>
    <dgm:cxn modelId="{7BF73BD1-1171-4D1E-8FAF-9E353EBB6CC9}" type="presParOf" srcId="{5A3C9606-CCEE-42C5-84F3-7E372B2321DE}" destId="{3549061A-6CA5-4C99-9E37-42F4346D29A0}" srcOrd="2" destOrd="0" presId="urn:microsoft.com/office/officeart/2005/8/layout/lProcess1"/>
    <dgm:cxn modelId="{B517A983-0869-402A-A88C-389B0396559F}" type="presParOf" srcId="{3549061A-6CA5-4C99-9E37-42F4346D29A0}" destId="{C6624A67-5680-4E27-8A2E-ADA2153D1C15}" srcOrd="0" destOrd="0" presId="urn:microsoft.com/office/officeart/2005/8/layout/lProcess1"/>
    <dgm:cxn modelId="{BECAD6F2-390D-4FEA-A0DF-5F8A8F7C1134}" type="presParOf" srcId="{3549061A-6CA5-4C99-9E37-42F4346D29A0}" destId="{6918E57F-9BB1-4015-9E0B-E05AB8334640}" srcOrd="1" destOrd="0" presId="urn:microsoft.com/office/officeart/2005/8/layout/lProcess1"/>
    <dgm:cxn modelId="{4E78BF50-513A-46A0-9F92-25C1956523A6}" type="presParOf" srcId="{3549061A-6CA5-4C99-9E37-42F4346D29A0}" destId="{8A50CB5A-45CC-43A6-A65D-DF9EE5816108}" srcOrd="2" destOrd="0" presId="urn:microsoft.com/office/officeart/2005/8/layout/lProcess1"/>
    <dgm:cxn modelId="{D35C618F-E21A-4438-8287-766BB2047EF9}" type="presParOf" srcId="{3549061A-6CA5-4C99-9E37-42F4346D29A0}" destId="{ADD6D75A-D6A3-4F5F-AE91-D954DC155BF5}" srcOrd="3" destOrd="0" presId="urn:microsoft.com/office/officeart/2005/8/layout/lProcess1"/>
    <dgm:cxn modelId="{ED4B39EA-B833-405A-912C-2898B1742DAF}" type="presParOf" srcId="{3549061A-6CA5-4C99-9E37-42F4346D29A0}" destId="{01FBE1CA-DEBA-4E87-A27A-BB4C03E42B0B}" srcOrd="4" destOrd="0" presId="urn:microsoft.com/office/officeart/2005/8/layout/lProcess1"/>
    <dgm:cxn modelId="{95BB0D7C-D091-47C9-96DA-056D81DAE726}" type="presParOf" srcId="{3549061A-6CA5-4C99-9E37-42F4346D29A0}" destId="{BEB5C107-F68A-4698-A40E-CA04068F9191}" srcOrd="5" destOrd="0" presId="urn:microsoft.com/office/officeart/2005/8/layout/lProcess1"/>
    <dgm:cxn modelId="{E62CBBAB-06C0-4A25-AAA3-5F95F1BA34CE}" type="presParOf" srcId="{3549061A-6CA5-4C99-9E37-42F4346D29A0}" destId="{40E21F5E-54EC-4FD7-8362-F47B814B61C3}" srcOrd="6" destOrd="0" presId="urn:microsoft.com/office/officeart/2005/8/layout/lProcess1"/>
    <dgm:cxn modelId="{7D48CD2A-CEBF-4A61-A018-F4F22EBE190B}" type="presParOf" srcId="{3549061A-6CA5-4C99-9E37-42F4346D29A0}" destId="{F48B3003-D450-4F37-9CB2-869E80023492}" srcOrd="7" destOrd="0" presId="urn:microsoft.com/office/officeart/2005/8/layout/lProcess1"/>
    <dgm:cxn modelId="{D00F560E-2E19-41D9-9C9C-874CE3C3AC27}" type="presParOf" srcId="{3549061A-6CA5-4C99-9E37-42F4346D29A0}" destId="{76E7E8D6-EE7B-437C-B745-FBBB98E0C7EF}" srcOrd="8" destOrd="0" presId="urn:microsoft.com/office/officeart/2005/8/layout/lProcess1"/>
    <dgm:cxn modelId="{27E97F5B-DBEF-4FFD-A287-44686693C1A8}" type="presParOf" srcId="{3549061A-6CA5-4C99-9E37-42F4346D29A0}" destId="{D8738FAA-1FE4-49AE-A671-637FF0F563EB}" srcOrd="9" destOrd="0" presId="urn:microsoft.com/office/officeart/2005/8/layout/lProcess1"/>
    <dgm:cxn modelId="{19A752C3-490B-4CF4-A8E3-3456327357C1}" type="presParOf" srcId="{3549061A-6CA5-4C99-9E37-42F4346D29A0}" destId="{56E54FCC-79F2-454C-844E-706527417461}" srcOrd="10" destOrd="0" presId="urn:microsoft.com/office/officeart/2005/8/layout/lProcess1"/>
    <dgm:cxn modelId="{DD6E2BEE-686E-47CA-8227-82F5F92E0025}" type="presParOf" srcId="{3549061A-6CA5-4C99-9E37-42F4346D29A0}" destId="{DEBC008A-E97F-432C-AE22-5D9D2F93B94D}" srcOrd="11" destOrd="0" presId="urn:microsoft.com/office/officeart/2005/8/layout/lProcess1"/>
    <dgm:cxn modelId="{D98D4393-BDF3-40D1-B02C-30C1F26E26E3}" type="presParOf" srcId="{3549061A-6CA5-4C99-9E37-42F4346D29A0}" destId="{27EFE335-4E1A-4433-8F2B-6DE61E068CB3}" srcOrd="1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594271-13C8-4274-8AB4-FDA173E4722B}">
      <dsp:nvSpPr>
        <dsp:cNvPr id="0" name=""/>
        <dsp:cNvSpPr/>
      </dsp:nvSpPr>
      <dsp:spPr>
        <a:xfrm rot="5400000">
          <a:off x="3655843" y="-1249477"/>
          <a:ext cx="1208299" cy="400940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400" kern="1200" dirty="0" smtClean="0"/>
            <a:t> Alcalde Distrital</a:t>
          </a:r>
          <a:endParaRPr lang="es-PE" sz="2400" kern="1200" dirty="0"/>
        </a:p>
      </dsp:txBody>
      <dsp:txXfrm rot="5400000">
        <a:off x="3655843" y="-1249477"/>
        <a:ext cx="1208299" cy="4009405"/>
      </dsp:txXfrm>
    </dsp:sp>
    <dsp:sp modelId="{E2DC195C-45BF-4D58-84C1-99AEAD1ABE7C}">
      <dsp:nvSpPr>
        <dsp:cNvPr id="0" name=""/>
        <dsp:cNvSpPr/>
      </dsp:nvSpPr>
      <dsp:spPr>
        <a:xfrm>
          <a:off x="0" y="37"/>
          <a:ext cx="2255290" cy="15103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Liderazgo Político </a:t>
          </a:r>
          <a:endParaRPr lang="es-PE" sz="2400" kern="1200" dirty="0"/>
        </a:p>
      </dsp:txBody>
      <dsp:txXfrm>
        <a:off x="0" y="37"/>
        <a:ext cx="2255290" cy="1510374"/>
      </dsp:txXfrm>
    </dsp:sp>
    <dsp:sp modelId="{A985D2E1-DB09-4BE4-A463-67F2FED5BFAD}">
      <dsp:nvSpPr>
        <dsp:cNvPr id="0" name=""/>
        <dsp:cNvSpPr/>
      </dsp:nvSpPr>
      <dsp:spPr>
        <a:xfrm rot="5400000">
          <a:off x="3655843" y="336416"/>
          <a:ext cx="1208299" cy="4009405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400" kern="1200" dirty="0" smtClean="0"/>
            <a:t>Comisario </a:t>
          </a:r>
          <a:endParaRPr lang="es-PE" sz="2400" kern="1200" dirty="0"/>
        </a:p>
      </dsp:txBody>
      <dsp:txXfrm rot="5400000">
        <a:off x="3655843" y="336416"/>
        <a:ext cx="1208299" cy="4009405"/>
      </dsp:txXfrm>
    </dsp:sp>
    <dsp:sp modelId="{7C95FC3A-4C1D-4543-8674-A8560C447E2C}">
      <dsp:nvSpPr>
        <dsp:cNvPr id="0" name=""/>
        <dsp:cNvSpPr/>
      </dsp:nvSpPr>
      <dsp:spPr>
        <a:xfrm>
          <a:off x="0" y="1585931"/>
          <a:ext cx="2255290" cy="1510374"/>
        </a:xfrm>
        <a:prstGeom prst="roundRect">
          <a:avLst/>
        </a:prstGeom>
        <a:solidFill>
          <a:srgbClr val="16423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/>
            <a:t>Liderazgo Operativo</a:t>
          </a:r>
          <a:endParaRPr lang="es-PE" sz="2400" kern="1200" dirty="0"/>
        </a:p>
      </dsp:txBody>
      <dsp:txXfrm>
        <a:off x="0" y="1585931"/>
        <a:ext cx="2255290" cy="15103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E801DF-BE70-416F-A421-9F7F498B6F29}">
      <dsp:nvSpPr>
        <dsp:cNvPr id="0" name=""/>
        <dsp:cNvSpPr/>
      </dsp:nvSpPr>
      <dsp:spPr>
        <a:xfrm rot="5400000">
          <a:off x="5072083" y="-1976431"/>
          <a:ext cx="1048089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b="1" kern="1200" dirty="0" smtClean="0">
              <a:latin typeface="Arial Narrow" pitchFamily="34" charset="0"/>
            </a:rPr>
            <a:t>San Isidro – Lima</a:t>
          </a:r>
          <a:endParaRPr lang="es-PE" sz="2000" kern="1200" dirty="0">
            <a:latin typeface="Arial Narrow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b="1" kern="1200" dirty="0" smtClean="0">
              <a:latin typeface="Arial Narrow" pitchFamily="34" charset="0"/>
            </a:rPr>
            <a:t>Ascope – La libertad</a:t>
          </a:r>
        </a:p>
      </dsp:txBody>
      <dsp:txXfrm rot="5400000">
        <a:off x="5072083" y="-1976431"/>
        <a:ext cx="1048089" cy="5266944"/>
      </dsp:txXfrm>
    </dsp:sp>
    <dsp:sp modelId="{25B3AF53-7293-41E7-8750-670AEF35F1F1}">
      <dsp:nvSpPr>
        <dsp:cNvPr id="0" name=""/>
        <dsp:cNvSpPr/>
      </dsp:nvSpPr>
      <dsp:spPr>
        <a:xfrm>
          <a:off x="0" y="1985"/>
          <a:ext cx="2962656" cy="13101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500" kern="1200" dirty="0" smtClean="0"/>
            <a:t>Local</a:t>
          </a:r>
          <a:endParaRPr lang="es-PE" sz="3500" kern="1200" dirty="0"/>
        </a:p>
      </dsp:txBody>
      <dsp:txXfrm>
        <a:off x="0" y="1985"/>
        <a:ext cx="2962656" cy="1310111"/>
      </dsp:txXfrm>
    </dsp:sp>
    <dsp:sp modelId="{1BED6C99-1B5F-4063-AE5E-F7AAFAA6B7BB}">
      <dsp:nvSpPr>
        <dsp:cNvPr id="0" name=""/>
        <dsp:cNvSpPr/>
      </dsp:nvSpPr>
      <dsp:spPr>
        <a:xfrm rot="5400000">
          <a:off x="5072083" y="-600814"/>
          <a:ext cx="1048089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b="1" kern="1200" dirty="0" smtClean="0">
              <a:latin typeface="Arial Narrow" pitchFamily="34" charset="0"/>
            </a:rPr>
            <a:t>Huancavelica</a:t>
          </a:r>
          <a:endParaRPr lang="es-PE" sz="2000" b="1" kern="1200" dirty="0">
            <a:latin typeface="Arial Narrow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b="1" kern="1200" dirty="0" smtClean="0">
              <a:latin typeface="Arial Narrow" pitchFamily="34" charset="0"/>
            </a:rPr>
            <a:t>Callao</a:t>
          </a:r>
          <a:endParaRPr lang="es-PE" sz="2000" b="1" kern="1200" dirty="0">
            <a:latin typeface="Arial Narrow" pitchFamily="34" charset="0"/>
          </a:endParaRPr>
        </a:p>
      </dsp:txBody>
      <dsp:txXfrm rot="5400000">
        <a:off x="5072083" y="-600814"/>
        <a:ext cx="1048089" cy="5266944"/>
      </dsp:txXfrm>
    </dsp:sp>
    <dsp:sp modelId="{1CF6517D-A2F1-4A17-B406-088F173E9F1D}">
      <dsp:nvSpPr>
        <dsp:cNvPr id="0" name=""/>
        <dsp:cNvSpPr/>
      </dsp:nvSpPr>
      <dsp:spPr>
        <a:xfrm>
          <a:off x="0" y="1377601"/>
          <a:ext cx="2962656" cy="131011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500" kern="1200" dirty="0" smtClean="0"/>
            <a:t>Regional</a:t>
          </a:r>
          <a:endParaRPr lang="es-PE" sz="3500" kern="1200" dirty="0"/>
        </a:p>
      </dsp:txBody>
      <dsp:txXfrm>
        <a:off x="0" y="1377601"/>
        <a:ext cx="2962656" cy="1310111"/>
      </dsp:txXfrm>
    </dsp:sp>
    <dsp:sp modelId="{7285E0C4-6383-4491-9030-1A4A85828CC6}">
      <dsp:nvSpPr>
        <dsp:cNvPr id="0" name=""/>
        <dsp:cNvSpPr/>
      </dsp:nvSpPr>
      <dsp:spPr>
        <a:xfrm rot="5400000">
          <a:off x="5072083" y="774802"/>
          <a:ext cx="1048089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b="1" kern="1200" smtClean="0">
              <a:latin typeface="Arial Narrow" pitchFamily="34" charset="0"/>
            </a:rPr>
            <a:t>Colombia</a:t>
          </a:r>
          <a:endParaRPr lang="es-PE" sz="2000" kern="1200" dirty="0">
            <a:latin typeface="Arial Narrow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000" b="1" kern="1200" dirty="0" smtClean="0">
              <a:latin typeface="Arial Narrow" pitchFamily="34" charset="0"/>
            </a:rPr>
            <a:t>Chile</a:t>
          </a:r>
        </a:p>
      </dsp:txBody>
      <dsp:txXfrm rot="5400000">
        <a:off x="5072083" y="774802"/>
        <a:ext cx="1048089" cy="5266944"/>
      </dsp:txXfrm>
    </dsp:sp>
    <dsp:sp modelId="{F4313C8A-610E-45FB-B6C9-15479F96DCC7}">
      <dsp:nvSpPr>
        <dsp:cNvPr id="0" name=""/>
        <dsp:cNvSpPr/>
      </dsp:nvSpPr>
      <dsp:spPr>
        <a:xfrm>
          <a:off x="0" y="2753218"/>
          <a:ext cx="2962656" cy="13101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500" kern="1200" dirty="0" smtClean="0"/>
            <a:t>Internacional</a:t>
          </a:r>
          <a:endParaRPr lang="es-PE" sz="3500" kern="1200" dirty="0"/>
        </a:p>
      </dsp:txBody>
      <dsp:txXfrm>
        <a:off x="0" y="2753218"/>
        <a:ext cx="2962656" cy="131011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52FC36-DB20-4170-8E65-894EF0DF5DFB}">
      <dsp:nvSpPr>
        <dsp:cNvPr id="0" name=""/>
        <dsp:cNvSpPr/>
      </dsp:nvSpPr>
      <dsp:spPr>
        <a:xfrm>
          <a:off x="97532" y="659"/>
          <a:ext cx="3832991" cy="593327"/>
        </a:xfrm>
        <a:prstGeom prst="roundRect">
          <a:avLst>
            <a:gd name="adj" fmla="val 10000"/>
          </a:avLst>
        </a:prstGeom>
        <a:solidFill>
          <a:srgbClr val="04384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>
              <a:latin typeface="Arial Narrow" pitchFamily="34" charset="0"/>
              <a:ea typeface="Calibri"/>
              <a:cs typeface="Times New Roman"/>
            </a:rPr>
            <a:t>MININTER</a:t>
          </a:r>
          <a:r>
            <a:rPr lang="es-PE" sz="2000" b="1" kern="1200" baseline="0" dirty="0" smtClean="0">
              <a:latin typeface="Arial Narrow" pitchFamily="34" charset="0"/>
              <a:ea typeface="Calibri"/>
              <a:cs typeface="Times New Roman"/>
            </a:rPr>
            <a:t> - PNP</a:t>
          </a:r>
          <a:endParaRPr lang="es-ES_tradnl" sz="2000" kern="1200" dirty="0">
            <a:latin typeface="Arial Narrow" pitchFamily="34" charset="0"/>
          </a:endParaRPr>
        </a:p>
      </dsp:txBody>
      <dsp:txXfrm>
        <a:off x="97532" y="659"/>
        <a:ext cx="3832991" cy="593327"/>
      </dsp:txXfrm>
    </dsp:sp>
    <dsp:sp modelId="{E04F72A0-1950-4A3E-9A00-C6797A98BD65}">
      <dsp:nvSpPr>
        <dsp:cNvPr id="0" name=""/>
        <dsp:cNvSpPr/>
      </dsp:nvSpPr>
      <dsp:spPr>
        <a:xfrm rot="5400000">
          <a:off x="1962112" y="645903"/>
          <a:ext cx="103832" cy="10383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190B7-9829-4332-A719-E7FD08104E84}">
      <dsp:nvSpPr>
        <dsp:cNvPr id="0" name=""/>
        <dsp:cNvSpPr/>
      </dsp:nvSpPr>
      <dsp:spPr>
        <a:xfrm>
          <a:off x="97532" y="801651"/>
          <a:ext cx="3832991" cy="5933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0" i="0" u="none" kern="1200" dirty="0" smtClean="0">
              <a:effectLst/>
              <a:latin typeface="Arial Narrow" pitchFamily="34" charset="0"/>
            </a:rPr>
            <a:t>Conducción Operativa de la Seguridad Ciudadana.</a:t>
          </a:r>
          <a:endParaRPr lang="es-ES_tradnl" sz="1600" b="0" kern="1200" dirty="0">
            <a:effectLst/>
            <a:latin typeface="Arial Narrow" pitchFamily="34" charset="0"/>
          </a:endParaRPr>
        </a:p>
      </dsp:txBody>
      <dsp:txXfrm>
        <a:off x="97532" y="801651"/>
        <a:ext cx="3832991" cy="593327"/>
      </dsp:txXfrm>
    </dsp:sp>
    <dsp:sp modelId="{3CDB30C8-7EE1-44BF-A8AD-898164199372}">
      <dsp:nvSpPr>
        <dsp:cNvPr id="0" name=""/>
        <dsp:cNvSpPr/>
      </dsp:nvSpPr>
      <dsp:spPr>
        <a:xfrm rot="5400000">
          <a:off x="1962112" y="1446895"/>
          <a:ext cx="103832" cy="103832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A10D8-7CE2-436F-A17D-15C9A4E21A74}">
      <dsp:nvSpPr>
        <dsp:cNvPr id="0" name=""/>
        <dsp:cNvSpPr/>
      </dsp:nvSpPr>
      <dsp:spPr>
        <a:xfrm>
          <a:off x="97532" y="1602643"/>
          <a:ext cx="3832991" cy="59332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0" i="0" u="none" kern="1200" dirty="0" smtClean="0">
              <a:effectLst/>
              <a:latin typeface="Arial Narrow" pitchFamily="34" charset="0"/>
            </a:rPr>
            <a:t>Asignación prioritaria de Recursos humanos y logísticos.</a:t>
          </a:r>
          <a:endParaRPr lang="es-ES" sz="1600" b="0" kern="1200" dirty="0">
            <a:effectLst/>
            <a:latin typeface="Arial Narrow" pitchFamily="34" charset="0"/>
          </a:endParaRPr>
        </a:p>
      </dsp:txBody>
      <dsp:txXfrm>
        <a:off x="97532" y="1602643"/>
        <a:ext cx="3832991" cy="593327"/>
      </dsp:txXfrm>
    </dsp:sp>
    <dsp:sp modelId="{47A21FD6-5221-45EF-84E4-B5C0D577815C}">
      <dsp:nvSpPr>
        <dsp:cNvPr id="0" name=""/>
        <dsp:cNvSpPr/>
      </dsp:nvSpPr>
      <dsp:spPr>
        <a:xfrm rot="5400000">
          <a:off x="1962112" y="2247887"/>
          <a:ext cx="103832" cy="10383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BB44F-C1FF-4159-AC1E-026575ED06F8}">
      <dsp:nvSpPr>
        <dsp:cNvPr id="0" name=""/>
        <dsp:cNvSpPr/>
      </dsp:nvSpPr>
      <dsp:spPr>
        <a:xfrm>
          <a:off x="97532" y="2403636"/>
          <a:ext cx="3832991" cy="59332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>
              <a:latin typeface="Arial Narrow"/>
              <a:ea typeface="Calibri"/>
              <a:cs typeface="Times New Roman"/>
            </a:rPr>
            <a:t>Bases de Datos y acceso a comunicación     troncal izada.</a:t>
          </a:r>
          <a:endParaRPr lang="es-ES" sz="1600" b="0" kern="1200" dirty="0">
            <a:effectLst/>
            <a:latin typeface="Arial Narrow" pitchFamily="34" charset="0"/>
          </a:endParaRPr>
        </a:p>
      </dsp:txBody>
      <dsp:txXfrm>
        <a:off x="97532" y="2403636"/>
        <a:ext cx="3832991" cy="593327"/>
      </dsp:txXfrm>
    </dsp:sp>
    <dsp:sp modelId="{96650593-D632-4952-8FBC-DDA32196C247}">
      <dsp:nvSpPr>
        <dsp:cNvPr id="0" name=""/>
        <dsp:cNvSpPr/>
      </dsp:nvSpPr>
      <dsp:spPr>
        <a:xfrm rot="5400000">
          <a:off x="1962112" y="3048879"/>
          <a:ext cx="103832" cy="103832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6F3DB-B169-4150-B018-238D82A6EC25}">
      <dsp:nvSpPr>
        <dsp:cNvPr id="0" name=""/>
        <dsp:cNvSpPr/>
      </dsp:nvSpPr>
      <dsp:spPr>
        <a:xfrm>
          <a:off x="97532" y="3204628"/>
          <a:ext cx="3832991" cy="59332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400" b="0" i="0" u="none" kern="1200" dirty="0" smtClean="0">
              <a:effectLst/>
              <a:latin typeface="Arial Narrow" pitchFamily="34" charset="0"/>
            </a:rPr>
            <a:t>Nuevo modelo organizacional, donde se revaloriza las Comisarías y se fortalece el rol del Comisario.</a:t>
          </a:r>
          <a:endParaRPr lang="es-ES" sz="1400" b="0" kern="1200" dirty="0">
            <a:effectLst/>
            <a:latin typeface="Arial Narrow" pitchFamily="34" charset="0"/>
          </a:endParaRPr>
        </a:p>
      </dsp:txBody>
      <dsp:txXfrm>
        <a:off x="97532" y="3204628"/>
        <a:ext cx="3832991" cy="593327"/>
      </dsp:txXfrm>
    </dsp:sp>
    <dsp:sp modelId="{39F65C7A-D88D-4639-8558-17E1DEFAD4EF}">
      <dsp:nvSpPr>
        <dsp:cNvPr id="0" name=""/>
        <dsp:cNvSpPr/>
      </dsp:nvSpPr>
      <dsp:spPr>
        <a:xfrm rot="5400000">
          <a:off x="1962112" y="3849872"/>
          <a:ext cx="103832" cy="103832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2F92AF-0F45-45B4-9BFF-ABB2B8D3EC50}">
      <dsp:nvSpPr>
        <dsp:cNvPr id="0" name=""/>
        <dsp:cNvSpPr/>
      </dsp:nvSpPr>
      <dsp:spPr>
        <a:xfrm>
          <a:off x="97532" y="4005620"/>
          <a:ext cx="3832991" cy="59332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400" b="0" kern="1200" dirty="0" smtClean="0">
              <a:effectLst/>
              <a:latin typeface="Arial Narrow" pitchFamily="34" charset="0"/>
            </a:rPr>
            <a:t>Capacitación del personal policial (Escuela de Comisarios y personal de las comisarias)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400" b="0" kern="1200" dirty="0" smtClean="0">
              <a:effectLst/>
              <a:latin typeface="Arial Narrow" pitchFamily="34" charset="0"/>
            </a:rPr>
            <a:t>Puntaje especial por trabajo en Comisarías</a:t>
          </a:r>
          <a:endParaRPr lang="es-ES" sz="1400" b="0" kern="1200" dirty="0">
            <a:effectLst/>
            <a:latin typeface="Arial Narrow" pitchFamily="34" charset="0"/>
          </a:endParaRPr>
        </a:p>
      </dsp:txBody>
      <dsp:txXfrm>
        <a:off x="97532" y="4005620"/>
        <a:ext cx="3832991" cy="593327"/>
      </dsp:txXfrm>
    </dsp:sp>
    <dsp:sp modelId="{502E2305-EC29-476F-8A4F-D9F95D7A1ED9}">
      <dsp:nvSpPr>
        <dsp:cNvPr id="0" name=""/>
        <dsp:cNvSpPr/>
      </dsp:nvSpPr>
      <dsp:spPr>
        <a:xfrm rot="5400000">
          <a:off x="1962112" y="4650864"/>
          <a:ext cx="103832" cy="10383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0C63C2-6CF3-4326-8653-B84BD23B90F9}">
      <dsp:nvSpPr>
        <dsp:cNvPr id="0" name=""/>
        <dsp:cNvSpPr/>
      </dsp:nvSpPr>
      <dsp:spPr>
        <a:xfrm>
          <a:off x="79388" y="4806613"/>
          <a:ext cx="3869279" cy="5933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i="0" u="none" kern="1200" dirty="0" smtClean="0">
              <a:effectLst/>
              <a:latin typeface="Arial Narrow" pitchFamily="34" charset="0"/>
            </a:rPr>
            <a:t>Valoración de méritos de la gestión policial por Autoridades Regionales y Locales.</a:t>
          </a:r>
          <a:endParaRPr lang="es-ES" sz="1600" b="0" kern="1200" dirty="0">
            <a:effectLst/>
            <a:latin typeface="Arial Narrow" pitchFamily="34" charset="0"/>
          </a:endParaRPr>
        </a:p>
      </dsp:txBody>
      <dsp:txXfrm>
        <a:off x="79388" y="4806613"/>
        <a:ext cx="3869279" cy="593327"/>
      </dsp:txXfrm>
    </dsp:sp>
    <dsp:sp modelId="{C6624A67-5680-4E27-8A2E-ADA2153D1C15}">
      <dsp:nvSpPr>
        <dsp:cNvPr id="0" name=""/>
        <dsp:cNvSpPr/>
      </dsp:nvSpPr>
      <dsp:spPr>
        <a:xfrm>
          <a:off x="4299075" y="659"/>
          <a:ext cx="3832991" cy="593327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>
              <a:latin typeface="Arial Narrow" pitchFamily="34" charset="0"/>
              <a:ea typeface="Calibri"/>
              <a:cs typeface="Times New Roman"/>
            </a:rPr>
            <a:t>GOB. REGIONALES - LOCALES</a:t>
          </a:r>
          <a:endParaRPr lang="es-ES_tradnl" sz="2000" kern="1200" dirty="0">
            <a:latin typeface="Arial Narrow" pitchFamily="34" charset="0"/>
          </a:endParaRPr>
        </a:p>
      </dsp:txBody>
      <dsp:txXfrm>
        <a:off x="4299075" y="659"/>
        <a:ext cx="3832991" cy="593327"/>
      </dsp:txXfrm>
    </dsp:sp>
    <dsp:sp modelId="{6918E57F-9BB1-4015-9E0B-E05AB8334640}">
      <dsp:nvSpPr>
        <dsp:cNvPr id="0" name=""/>
        <dsp:cNvSpPr/>
      </dsp:nvSpPr>
      <dsp:spPr>
        <a:xfrm rot="5400000">
          <a:off x="6163655" y="645903"/>
          <a:ext cx="103832" cy="103832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0CB5A-45CC-43A6-A65D-DF9EE5816108}">
      <dsp:nvSpPr>
        <dsp:cNvPr id="0" name=""/>
        <dsp:cNvSpPr/>
      </dsp:nvSpPr>
      <dsp:spPr>
        <a:xfrm>
          <a:off x="4299075" y="801651"/>
          <a:ext cx="3832991" cy="59332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0" i="0" u="none" kern="1200" dirty="0" smtClean="0">
              <a:effectLst/>
              <a:latin typeface="Arial Narrow" pitchFamily="34" charset="0"/>
            </a:rPr>
            <a:t>Liderazgo Político de la Seguridad Ciudadana.</a:t>
          </a:r>
          <a:endParaRPr lang="es-ES_tradnl" sz="1600" b="0" kern="1200" dirty="0">
            <a:effectLst/>
            <a:latin typeface="Arial Narrow" pitchFamily="34" charset="0"/>
          </a:endParaRPr>
        </a:p>
      </dsp:txBody>
      <dsp:txXfrm>
        <a:off x="4299075" y="801651"/>
        <a:ext cx="3832991" cy="593327"/>
      </dsp:txXfrm>
    </dsp:sp>
    <dsp:sp modelId="{ADD6D75A-D6A3-4F5F-AE91-D954DC155BF5}">
      <dsp:nvSpPr>
        <dsp:cNvPr id="0" name=""/>
        <dsp:cNvSpPr/>
      </dsp:nvSpPr>
      <dsp:spPr>
        <a:xfrm rot="5400000">
          <a:off x="6163655" y="1446895"/>
          <a:ext cx="103832" cy="10383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BE1CA-DEBA-4E87-A27A-BB4C03E42B0B}">
      <dsp:nvSpPr>
        <dsp:cNvPr id="0" name=""/>
        <dsp:cNvSpPr/>
      </dsp:nvSpPr>
      <dsp:spPr>
        <a:xfrm>
          <a:off x="4299075" y="1602643"/>
          <a:ext cx="3832991" cy="59332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0" i="0" u="none" kern="1200" dirty="0" smtClean="0">
              <a:effectLst/>
              <a:latin typeface="Arial Narrow" pitchFamily="34" charset="0"/>
            </a:rPr>
            <a:t>Asignación de recursos de </a:t>
          </a:r>
          <a:r>
            <a:rPr lang="es-PE" sz="1600" b="0" i="0" u="none" kern="1200" dirty="0" err="1" smtClean="0">
              <a:effectLst/>
              <a:latin typeface="Arial Narrow" pitchFamily="34" charset="0"/>
            </a:rPr>
            <a:t>serenazgo</a:t>
          </a:r>
          <a:r>
            <a:rPr lang="es-PE" sz="1600" b="0" i="0" u="none" kern="1200" dirty="0" smtClean="0">
              <a:effectLst/>
              <a:latin typeface="Arial Narrow" pitchFamily="34" charset="0"/>
            </a:rPr>
            <a:t> para el patrullaje integrado.</a:t>
          </a:r>
          <a:endParaRPr lang="es-ES" sz="1600" b="0" kern="1200" dirty="0">
            <a:effectLst/>
            <a:latin typeface="Arial Narrow" pitchFamily="34" charset="0"/>
          </a:endParaRPr>
        </a:p>
      </dsp:txBody>
      <dsp:txXfrm>
        <a:off x="4299075" y="1602643"/>
        <a:ext cx="3832991" cy="593327"/>
      </dsp:txXfrm>
    </dsp:sp>
    <dsp:sp modelId="{BEB5C107-F68A-4698-A40E-CA04068F9191}">
      <dsp:nvSpPr>
        <dsp:cNvPr id="0" name=""/>
        <dsp:cNvSpPr/>
      </dsp:nvSpPr>
      <dsp:spPr>
        <a:xfrm rot="5400000">
          <a:off x="6163655" y="2247887"/>
          <a:ext cx="103832" cy="103832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21F5E-54EC-4FD7-8362-F47B814B61C3}">
      <dsp:nvSpPr>
        <dsp:cNvPr id="0" name=""/>
        <dsp:cNvSpPr/>
      </dsp:nvSpPr>
      <dsp:spPr>
        <a:xfrm>
          <a:off x="4299075" y="2403636"/>
          <a:ext cx="3832991" cy="593327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>
              <a:solidFill>
                <a:schemeClr val="tx1"/>
              </a:solidFill>
              <a:latin typeface="Arial Narrow"/>
              <a:ea typeface="Calibri"/>
              <a:cs typeface="Times New Roman"/>
            </a:rPr>
            <a:t>Centrales de comunicación integradas</a:t>
          </a:r>
          <a:r>
            <a:rPr lang="es-PE" sz="1600" kern="1200" baseline="0" dirty="0" smtClean="0">
              <a:solidFill>
                <a:schemeClr val="tx1"/>
              </a:solidFill>
              <a:latin typeface="Arial Narrow"/>
              <a:ea typeface="Calibri"/>
              <a:cs typeface="Times New Roman"/>
            </a:rPr>
            <a:t> con </a:t>
          </a:r>
          <a:r>
            <a:rPr lang="es-PE" sz="1600" kern="1200" dirty="0" smtClean="0">
              <a:solidFill>
                <a:schemeClr val="tx1"/>
              </a:solidFill>
              <a:latin typeface="Arial Narrow"/>
              <a:ea typeface="Calibri"/>
              <a:cs typeface="Times New Roman"/>
            </a:rPr>
            <a:t>la Policía Nacional del Perú.</a:t>
          </a:r>
          <a:endParaRPr lang="es-ES" sz="1600" b="0" kern="1200" dirty="0">
            <a:effectLst/>
            <a:latin typeface="Arial Narrow" pitchFamily="34" charset="0"/>
          </a:endParaRPr>
        </a:p>
      </dsp:txBody>
      <dsp:txXfrm>
        <a:off x="4299075" y="2403636"/>
        <a:ext cx="3832991" cy="593327"/>
      </dsp:txXfrm>
    </dsp:sp>
    <dsp:sp modelId="{F48B3003-D450-4F37-9CB2-869E80023492}">
      <dsp:nvSpPr>
        <dsp:cNvPr id="0" name=""/>
        <dsp:cNvSpPr/>
      </dsp:nvSpPr>
      <dsp:spPr>
        <a:xfrm rot="5400000">
          <a:off x="6163655" y="3048879"/>
          <a:ext cx="103832" cy="103832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E7E8D6-EE7B-437C-B745-FBBB98E0C7EF}">
      <dsp:nvSpPr>
        <dsp:cNvPr id="0" name=""/>
        <dsp:cNvSpPr/>
      </dsp:nvSpPr>
      <dsp:spPr>
        <a:xfrm>
          <a:off x="4299075" y="3204628"/>
          <a:ext cx="3832991" cy="593327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  <a:latin typeface="Arial Narrow"/>
              <a:ea typeface="Calibri"/>
              <a:cs typeface="Times New Roman"/>
            </a:rPr>
            <a:t>Facilitar su estructura, capacidad y financiamiento al modelo integrado.</a:t>
          </a:r>
          <a:endParaRPr lang="es-ES" sz="1600" b="0" kern="1200" dirty="0">
            <a:solidFill>
              <a:schemeClr val="tx1"/>
            </a:solidFill>
            <a:effectLst/>
            <a:latin typeface="Arial Narrow" pitchFamily="34" charset="0"/>
          </a:endParaRPr>
        </a:p>
      </dsp:txBody>
      <dsp:txXfrm>
        <a:off x="4299075" y="3204628"/>
        <a:ext cx="3832991" cy="593327"/>
      </dsp:txXfrm>
    </dsp:sp>
    <dsp:sp modelId="{D8738FAA-1FE4-49AE-A671-637FF0F563EB}">
      <dsp:nvSpPr>
        <dsp:cNvPr id="0" name=""/>
        <dsp:cNvSpPr/>
      </dsp:nvSpPr>
      <dsp:spPr>
        <a:xfrm rot="5400000">
          <a:off x="6163655" y="3849872"/>
          <a:ext cx="103832" cy="103832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54FCC-79F2-454C-844E-706527417461}">
      <dsp:nvSpPr>
        <dsp:cNvPr id="0" name=""/>
        <dsp:cNvSpPr/>
      </dsp:nvSpPr>
      <dsp:spPr>
        <a:xfrm>
          <a:off x="4299075" y="4005620"/>
          <a:ext cx="3832991" cy="5933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>
              <a:effectLst/>
              <a:latin typeface="Arial Narrow" pitchFamily="34" charset="0"/>
            </a:rPr>
            <a:t>Capacitación adecuada del personal de serenazgo.</a:t>
          </a:r>
          <a:endParaRPr lang="es-ES" sz="1600" b="0" kern="1200" dirty="0">
            <a:effectLst/>
            <a:latin typeface="Arial Narrow" pitchFamily="34" charset="0"/>
          </a:endParaRPr>
        </a:p>
      </dsp:txBody>
      <dsp:txXfrm>
        <a:off x="4299075" y="4005620"/>
        <a:ext cx="3832991" cy="593327"/>
      </dsp:txXfrm>
    </dsp:sp>
    <dsp:sp modelId="{DEBC008A-E97F-432C-AE22-5D9D2F93B94D}">
      <dsp:nvSpPr>
        <dsp:cNvPr id="0" name=""/>
        <dsp:cNvSpPr/>
      </dsp:nvSpPr>
      <dsp:spPr>
        <a:xfrm rot="5400000">
          <a:off x="6163655" y="4650864"/>
          <a:ext cx="103832" cy="103832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FE335-4E1A-4433-8F2B-6DE61E068CB3}">
      <dsp:nvSpPr>
        <dsp:cNvPr id="0" name=""/>
        <dsp:cNvSpPr/>
      </dsp:nvSpPr>
      <dsp:spPr>
        <a:xfrm>
          <a:off x="4280931" y="4806613"/>
          <a:ext cx="3869279" cy="59332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0" kern="1200" dirty="0" smtClean="0">
              <a:effectLst/>
              <a:latin typeface="Arial Narrow" pitchFamily="34" charset="0"/>
            </a:rPr>
            <a:t>Invertir en infraestructura, tecnología y equipos en apoyo a las comisarías.</a:t>
          </a:r>
          <a:endParaRPr lang="es-ES" sz="1600" b="0" kern="1200" dirty="0">
            <a:effectLst/>
            <a:latin typeface="Arial Narrow" pitchFamily="34" charset="0"/>
          </a:endParaRPr>
        </a:p>
      </dsp:txBody>
      <dsp:txXfrm>
        <a:off x="4280931" y="4806613"/>
        <a:ext cx="3869279" cy="593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66002" cy="45303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9388" y="3"/>
            <a:ext cx="3066002" cy="453031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1863BA82-D1E8-4D9E-AC7C-CA1097A306AB}" type="datetimeFigureOut">
              <a:rPr lang="es-ES_tradnl" smtClean="0"/>
              <a:pPr/>
              <a:t>24/02/2011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597445"/>
            <a:ext cx="3066002" cy="453031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9388" y="8597445"/>
            <a:ext cx="3066002" cy="453031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38AA242D-E2D9-4EFC-B876-345B84BBF81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4"/>
            <a:ext cx="3066733" cy="452597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>
                <a:latin typeface="Arial Narrow" pitchFamily="34" charset="0"/>
              </a:defRPr>
            </a:lvl1pPr>
          </a:lstStyle>
          <a:p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6" y="4"/>
            <a:ext cx="3066733" cy="452597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>
                <a:latin typeface="Arial Narrow" pitchFamily="34" charset="0"/>
              </a:defRPr>
            </a:lvl1pPr>
          </a:lstStyle>
          <a:p>
            <a:fld id="{2A3FABAB-DD8F-417D-B181-1156EB8BE827}" type="datetimeFigureOut">
              <a:rPr lang="es-PE" smtClean="0"/>
              <a:pPr/>
              <a:t>24/02/2011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74763" y="677863"/>
            <a:ext cx="4527550" cy="3395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es-PE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299668"/>
            <a:ext cx="5661660" cy="4073366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597760"/>
            <a:ext cx="3066733" cy="45259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>
                <a:latin typeface="Arial Narrow" pitchFamily="34" charset="0"/>
              </a:defRPr>
            </a:lvl1pPr>
          </a:lstStyle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6" y="8597760"/>
            <a:ext cx="3066733" cy="452597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>
                <a:latin typeface="Arial Narrow" pitchFamily="34" charset="0"/>
              </a:defRPr>
            </a:lvl1pPr>
          </a:lstStyle>
          <a:p>
            <a:fld id="{D7D61560-4685-40FE-BB7B-B940675EF6C2}" type="slidenum">
              <a:rPr lang="es-PE" smtClean="0"/>
              <a:pPr/>
              <a:t>‹Nº›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9924D4-C84B-49FC-8B06-2306DFA24DD1}" type="slidenum">
              <a:rPr lang="es-ES"/>
              <a:pPr/>
              <a:t>2</a:t>
            </a:fld>
            <a:endParaRPr lang="es-ES"/>
          </a:p>
        </p:txBody>
      </p:sp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D6893-15EF-4179-8775-08BDCF7357A1}" type="slidenum">
              <a:rPr lang="es-ES"/>
              <a:pPr/>
              <a:t>3</a:t>
            </a:fld>
            <a:endParaRPr lang="es-E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681038"/>
            <a:ext cx="4521200" cy="3390900"/>
          </a:xfrm>
          <a:ln w="12700" cap="flat"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5215" tIns="47608" rIns="95215" bIns="47608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E1614-840F-4DD7-BF54-7E1DD170E5EB}" type="slidenum">
              <a:rPr lang="es-ES"/>
              <a:pPr/>
              <a:t>4</a:t>
            </a:fld>
            <a:endParaRPr lang="es-ES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F37224-96D1-4FB8-B2DC-4BE56D6EB03D}" type="slidenum">
              <a:rPr lang="es-ES"/>
              <a:pPr/>
              <a:t>6</a:t>
            </a:fld>
            <a:endParaRPr lang="es-ES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1560-4685-40FE-BB7B-B940675EF6C2}" type="slidenum">
              <a:rPr lang="es-PE" smtClean="0"/>
              <a:pPr/>
              <a:t>7</a:t>
            </a:fld>
            <a:endParaRPr lang="es-P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FEAA2-89A1-4FC4-9B04-6A0D2544D1B7}" type="slidenum">
              <a:rPr lang="es-ES" smtClean="0"/>
              <a:pPr/>
              <a:t>10</a:t>
            </a:fld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16A80-0AAF-4EF9-8268-F68597591991}" type="slidenum">
              <a:rPr lang="es-ES" smtClean="0"/>
              <a:pPr/>
              <a:t>11</a:t>
            </a:fld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PE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ACC7C2-C0BF-44F2-8CFA-71919FF195DA}" type="slidenum">
              <a:rPr lang="es-ES" smtClean="0"/>
              <a:pPr/>
              <a:t>12</a:t>
            </a:fld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61560-4685-40FE-BB7B-B940675EF6C2}" type="slidenum">
              <a:rPr lang="es-PE" smtClean="0"/>
              <a:pPr/>
              <a:t>20</a:t>
            </a:fld>
            <a:endParaRPr lang="es-P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9776-3E77-441B-8106-57B20CE63480}" type="datetime1">
              <a:rPr lang="es-ES" smtClean="0"/>
              <a:pPr/>
              <a:t>24/02/2011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725A-B8DB-489A-9FDD-8BBC1B0154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3023E-CD2A-48EC-8131-6D9631E80299}" type="datetime1">
              <a:rPr lang="es-ES" smtClean="0"/>
              <a:pPr/>
              <a:t>24/02/2011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725A-B8DB-489A-9FDD-8BBC1B0154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DD2C-B834-4354-837A-517FE02D46CE}" type="datetime1">
              <a:rPr lang="es-ES" smtClean="0"/>
              <a:pPr/>
              <a:t>24/02/2011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725A-B8DB-489A-9FDD-8BBC1B0154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B370-D119-4C36-B09F-89F442DE0DBB}" type="datetime1">
              <a:rPr lang="es-ES" smtClean="0"/>
              <a:pPr/>
              <a:t>24/02/2011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725A-B8DB-489A-9FDD-8BBC1B0154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5C42-4E4B-4AF4-A6A7-CF443EA94F05}" type="datetime1">
              <a:rPr lang="es-ES" smtClean="0"/>
              <a:pPr/>
              <a:t>24/02/2011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725A-B8DB-489A-9FDD-8BBC1B0154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9EA9D-7968-486A-89B8-EFB8D2ED4FEA}" type="datetime1">
              <a:rPr lang="es-ES" smtClean="0"/>
              <a:pPr/>
              <a:t>24/02/2011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725A-B8DB-489A-9FDD-8BBC1B0154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8035-D690-4DB7-A34A-F73F0F8AC8DE}" type="datetime1">
              <a:rPr lang="es-ES" smtClean="0"/>
              <a:pPr/>
              <a:t>24/02/2011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725A-B8DB-489A-9FDD-8BBC1B0154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0668-71C0-42C8-8060-12915C7997E3}" type="datetime1">
              <a:rPr lang="es-ES" smtClean="0"/>
              <a:pPr/>
              <a:t>24/02/2011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725A-B8DB-489A-9FDD-8BBC1B0154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52582-8AC3-42C2-8B95-A7E406AE356B}" type="datetime1">
              <a:rPr lang="es-ES" smtClean="0"/>
              <a:pPr/>
              <a:t>24/02/2011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725A-B8DB-489A-9FDD-8BBC1B0154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96BC-4257-4DBD-8A35-174AF0A5B7AC}" type="datetime1">
              <a:rPr lang="es-ES" smtClean="0"/>
              <a:pPr/>
              <a:t>24/02/2011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725A-B8DB-489A-9FDD-8BBC1B0154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4B22-F7D4-4FC5-BB2E-DFAF8956775D}" type="datetime1">
              <a:rPr lang="es-ES" smtClean="0"/>
              <a:pPr/>
              <a:t>24/02/2011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0725A-B8DB-489A-9FDD-8BBC1B0154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fld id="{9FCB2F5E-D195-4220-BADD-97244B8BF320}" type="datetime1">
              <a:rPr lang="es-ES" smtClean="0"/>
              <a:pPr/>
              <a:t>24/02/2011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fld id="{07F0725A-B8DB-489A-9FDD-8BBC1B0154E5}" type="slidenum">
              <a:rPr lang="es-ES_tradnl" smtClean="0"/>
              <a:pPr/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5.png"/><Relationship Id="rId4" Type="http://schemas.openxmlformats.org/officeDocument/2006/relationships/image" Target="../media/image13.jpeg"/><Relationship Id="rId9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_HvqeXpIXc1A/S6tWWrPv9II/AAAAAAAAC1o/8q-dI43MtTw/s1600/comisaria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8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8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diagramLayout" Target="../diagrams/layout2.xml"/><Relationship Id="rId7" Type="http://schemas.openxmlformats.org/officeDocument/2006/relationships/slide" Target="slide9.xml"/><Relationship Id="rId12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slide" Target="slide12.xml"/><Relationship Id="rId5" Type="http://schemas.openxmlformats.org/officeDocument/2006/relationships/diagramColors" Target="../diagrams/colors2.xml"/><Relationship Id="rId10" Type="http://schemas.openxmlformats.org/officeDocument/2006/relationships/slide" Target="slide11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perupives.com/VillaElSalvador/Mapa/MapaVes25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 rot="16200000">
            <a:off x="1310433" y="-984697"/>
            <a:ext cx="6480722" cy="8827392"/>
          </a:xfrm>
          <a:prstGeom prst="roundRect">
            <a:avLst>
              <a:gd name="adj" fmla="val 875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2 Rectángulo"/>
          <p:cNvSpPr/>
          <p:nvPr/>
        </p:nvSpPr>
        <p:spPr>
          <a:xfrm>
            <a:off x="1705632" y="4229537"/>
            <a:ext cx="5746688" cy="126188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“FÓRUM DE SEGURIDAD CIUDADANA”</a:t>
            </a:r>
          </a:p>
          <a:p>
            <a:pPr algn="ctr"/>
            <a:endParaRPr lang="es-PE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/>
            <a:r>
              <a:rPr lang="es-PE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VILLA EL SALVADOR</a:t>
            </a:r>
            <a:endParaRPr lang="es-PE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043608" y="491676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P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24 febrero 2011</a:t>
            </a:r>
            <a:endParaRPr kumimoji="0" lang="es-ES_tradnl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46082" name="Picture 2" descr="Sobre la nueva gestión municipal en Villa El Salvador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8320" y="2121023"/>
            <a:ext cx="1524000" cy="1524001"/>
          </a:xfrm>
          <a:prstGeom prst="rect">
            <a:avLst/>
          </a:prstGeom>
          <a:noFill/>
        </p:spPr>
      </p:pic>
      <p:pic>
        <p:nvPicPr>
          <p:cNvPr id="9" name="Picture 4" descr="C:\Documents and Settings\cmejiav\Escritorio\GOBIERNOS REGIONALES\Logos\MININ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0536" y="2370678"/>
            <a:ext cx="4401760" cy="1024690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952FCAF6-7A20-4362-A171-FA7A47B59130}" type="slidenum">
              <a:rPr lang="es-ES" sz="1000">
                <a:solidFill>
                  <a:schemeClr val="bg2">
                    <a:shade val="50000"/>
                  </a:schemeClr>
                </a:solidFill>
                <a:latin typeface="Arial Narrow" pitchFamily="34" charset="0"/>
              </a:rPr>
              <a:pPr algn="r">
                <a:defRPr/>
              </a:pPr>
              <a:t>10</a:t>
            </a:fld>
            <a:endParaRPr lang="es-ES" sz="1000" dirty="0">
              <a:solidFill>
                <a:schemeClr val="bg2">
                  <a:shade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8436" name="Picture 5" descr="http://2.bp.blogspot.com/_NQnq5rtNPzo/SE7oQg2XRYI/AAAAAAAAAJY/oOsE5o_8kjM/s320/DSC04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017713"/>
            <a:ext cx="2500312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http://2.bp.blogspot.com/_NQnq5rtNPzo/SFKPZ1JGDvI/AAAAAAAAAKY/lAGqO-GCUI0/s320/comisaria+Ascop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2000250"/>
            <a:ext cx="2500312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7 CuadroTexto"/>
          <p:cNvSpPr txBox="1">
            <a:spLocks noChangeArrowheads="1"/>
          </p:cNvSpPr>
          <p:nvPr/>
        </p:nvSpPr>
        <p:spPr bwMode="auto">
          <a:xfrm>
            <a:off x="1000125" y="3875088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>
                <a:latin typeface="Arial Narrow" pitchFamily="34" charset="0"/>
              </a:rPr>
              <a:t>Antes </a:t>
            </a:r>
            <a:endParaRPr lang="es-PE">
              <a:latin typeface="Arial Narrow" pitchFamily="34" charset="0"/>
            </a:endParaRPr>
          </a:p>
        </p:txBody>
      </p:sp>
      <p:pic>
        <p:nvPicPr>
          <p:cNvPr id="18439" name="Picture 19" descr="http://1.bp.blogspot.com/_NQnq5rtNPzo/SE7oR4aF5cI/AAAAAAAAAJo/FBn-1TWy8ok/s320/DSC048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3" y="5116513"/>
            <a:ext cx="2000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1" descr="http://4.bp.blogspot.com/_NQnq5rtNPzo/SE7oSHqv4xI/AAAAAAAAAJw/dNl1Pw9yGyE/s320/DSC048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7775" y="5072063"/>
            <a:ext cx="207168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7" descr="http://2.bp.blogspot.com/_NQnq5rtNPzo/SE7p0t3DH1I/AAAAAAAAAKA/v2vvcTXi-L4/s320/DSC048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60900" y="5072063"/>
            <a:ext cx="2000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5" descr="http://4.bp.blogspot.com/_NQnq5rtNPzo/SE7oRn9htvI/AAAAAAAAAJg/U0Ig1DaR3Dc/s320/DSC047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588" y="5054600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12 CuadroTexto"/>
          <p:cNvSpPr txBox="1">
            <a:spLocks noChangeArrowheads="1"/>
          </p:cNvSpPr>
          <p:nvPr/>
        </p:nvSpPr>
        <p:spPr bwMode="auto">
          <a:xfrm>
            <a:off x="214313" y="4286250"/>
            <a:ext cx="8358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 dirty="0">
                <a:latin typeface="Arial Narrow" pitchFamily="34" charset="0"/>
              </a:rPr>
              <a:t>La Municipalidad Provincial de </a:t>
            </a:r>
            <a:r>
              <a:rPr lang="es-MX" sz="2400" dirty="0" err="1">
                <a:latin typeface="Arial Narrow" pitchFamily="34" charset="0"/>
              </a:rPr>
              <a:t>Ascope</a:t>
            </a:r>
            <a:r>
              <a:rPr lang="es-MX" sz="2400" dirty="0">
                <a:latin typeface="Arial Narrow" pitchFamily="34" charset="0"/>
              </a:rPr>
              <a:t> financió los trabajos de </a:t>
            </a:r>
            <a:r>
              <a:rPr lang="es-MX" sz="2400" dirty="0">
                <a:solidFill>
                  <a:srgbClr val="FF0000"/>
                </a:solidFill>
                <a:latin typeface="Arial Narrow" pitchFamily="34" charset="0"/>
              </a:rPr>
              <a:t>remodelación y refacción del local policial </a:t>
            </a:r>
            <a:r>
              <a:rPr lang="es-MX" sz="2400" dirty="0">
                <a:latin typeface="Arial Narrow" pitchFamily="34" charset="0"/>
              </a:rPr>
              <a:t>de </a:t>
            </a:r>
            <a:r>
              <a:rPr lang="es-MX" sz="2400" dirty="0" err="1">
                <a:latin typeface="Arial Narrow" pitchFamily="34" charset="0"/>
              </a:rPr>
              <a:t>Ascope</a:t>
            </a:r>
            <a:endParaRPr lang="es-PE" sz="2400" dirty="0">
              <a:latin typeface="Arial Narrow" pitchFamily="34" charset="0"/>
            </a:endParaRPr>
          </a:p>
        </p:txBody>
      </p:sp>
      <p:sp>
        <p:nvSpPr>
          <p:cNvPr id="18444" name="13 CuadroTexto"/>
          <p:cNvSpPr txBox="1">
            <a:spLocks noChangeArrowheads="1"/>
          </p:cNvSpPr>
          <p:nvPr/>
        </p:nvSpPr>
        <p:spPr bwMode="auto">
          <a:xfrm>
            <a:off x="6643688" y="3875088"/>
            <a:ext cx="1285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>
                <a:latin typeface="Arial Narrow" pitchFamily="34" charset="0"/>
              </a:rPr>
              <a:t>Después</a:t>
            </a:r>
            <a:endParaRPr lang="es-PE">
              <a:latin typeface="Arial Narrow" pitchFamily="34" charset="0"/>
            </a:endParaRPr>
          </a:p>
        </p:txBody>
      </p:sp>
      <p:sp>
        <p:nvSpPr>
          <p:cNvPr id="18445" name="2 CuadroTexto"/>
          <p:cNvSpPr txBox="1">
            <a:spLocks noChangeArrowheads="1"/>
          </p:cNvSpPr>
          <p:nvPr/>
        </p:nvSpPr>
        <p:spPr bwMode="auto">
          <a:xfrm>
            <a:off x="782638" y="1071563"/>
            <a:ext cx="75723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588" indent="-1588">
              <a:tabLst>
                <a:tab pos="357188" algn="l"/>
              </a:tabLst>
            </a:pPr>
            <a:endParaRPr lang="es-ES" sz="800" dirty="0">
              <a:latin typeface="Arial Narrow" pitchFamily="34" charset="0"/>
            </a:endParaRPr>
          </a:p>
          <a:p>
            <a:pPr marL="1588" indent="-1588" algn="ctr">
              <a:tabLst>
                <a:tab pos="357188" algn="l"/>
              </a:tabLst>
            </a:pPr>
            <a:endParaRPr lang="es-ES" sz="800" dirty="0">
              <a:latin typeface="Arial Narrow" pitchFamily="34" charset="0"/>
            </a:endParaRPr>
          </a:p>
          <a:p>
            <a:pPr marL="1588" indent="-1588" algn="ctr">
              <a:tabLst>
                <a:tab pos="357188" algn="l"/>
              </a:tabLst>
            </a:pPr>
            <a:r>
              <a:rPr lang="es-ES" sz="2800" b="1" dirty="0">
                <a:solidFill>
                  <a:srgbClr val="FF0000"/>
                </a:solidFill>
                <a:latin typeface="Arial Narrow" pitchFamily="34" charset="0"/>
              </a:rPr>
              <a:t>Gobierno  Local de </a:t>
            </a:r>
            <a:r>
              <a:rPr lang="es-ES" sz="2800" b="1" dirty="0" err="1">
                <a:solidFill>
                  <a:srgbClr val="FF0000"/>
                </a:solidFill>
                <a:latin typeface="Arial Narrow" pitchFamily="34" charset="0"/>
              </a:rPr>
              <a:t>Ascope</a:t>
            </a:r>
            <a:r>
              <a:rPr lang="es-ES" sz="2800" b="1" dirty="0">
                <a:solidFill>
                  <a:srgbClr val="FF0000"/>
                </a:solidFill>
                <a:latin typeface="Arial Narrow" pitchFamily="34" charset="0"/>
              </a:rPr>
              <a:t> – La Libertad</a:t>
            </a:r>
          </a:p>
        </p:txBody>
      </p:sp>
      <p:sp>
        <p:nvSpPr>
          <p:cNvPr id="17" name="2 CuadroTexto"/>
          <p:cNvSpPr txBox="1">
            <a:spLocks noChangeArrowheads="1"/>
          </p:cNvSpPr>
          <p:nvPr/>
        </p:nvSpPr>
        <p:spPr bwMode="auto">
          <a:xfrm>
            <a:off x="642938" y="404813"/>
            <a:ext cx="75723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indent="-1588" algn="ctr">
              <a:tabLst>
                <a:tab pos="357188" algn="l"/>
              </a:tabLst>
              <a:defRPr/>
            </a:pP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1588" indent="-1588" algn="ctr">
              <a:buFont typeface="Wingdings" pitchFamily="2" charset="2"/>
              <a:buNone/>
              <a:tabLst>
                <a:tab pos="357188" algn="l"/>
              </a:tabLst>
              <a:defRPr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EJEMPLOS A SEGUIR</a:t>
            </a:r>
          </a:p>
        </p:txBody>
      </p:sp>
      <p:sp>
        <p:nvSpPr>
          <p:cNvPr id="15" name="14 Flecha a la derecha con muesca">
            <a:hlinkClick r:id="rId9" action="ppaction://hlinksldjump"/>
          </p:cNvPr>
          <p:cNvSpPr/>
          <p:nvPr/>
        </p:nvSpPr>
        <p:spPr>
          <a:xfrm rot="10800000">
            <a:off x="8460432" y="6165304"/>
            <a:ext cx="432048" cy="3600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6" name="Picture 4" descr="C:\Documents and Settings\cmejiav\Escritorio\GOBIERNOS REGIONALES\Logos\MININTER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51520" y="188640"/>
            <a:ext cx="2165275" cy="5040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58BBCB7B-F99C-4A83-B0DF-F51D5818A615}" type="slidenum">
              <a:rPr lang="es-ES" sz="1000">
                <a:solidFill>
                  <a:schemeClr val="bg2">
                    <a:shade val="50000"/>
                  </a:schemeClr>
                </a:solidFill>
                <a:latin typeface="Arial Narrow" pitchFamily="34" charset="0"/>
              </a:rPr>
              <a:pPr algn="r">
                <a:defRPr/>
              </a:pPr>
              <a:t>11</a:t>
            </a:fld>
            <a:endParaRPr lang="es-ES" sz="1000" dirty="0">
              <a:solidFill>
                <a:schemeClr val="bg2">
                  <a:shade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387" name="2 CuadroTexto"/>
          <p:cNvSpPr txBox="1">
            <a:spLocks noChangeArrowheads="1"/>
          </p:cNvSpPr>
          <p:nvPr/>
        </p:nvSpPr>
        <p:spPr bwMode="auto">
          <a:xfrm>
            <a:off x="816049" y="1190625"/>
            <a:ext cx="7572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588" indent="-1588" algn="ctr">
              <a:buFont typeface="Wingdings" pitchFamily="2" charset="2"/>
              <a:buNone/>
              <a:tabLst>
                <a:tab pos="357188" algn="l"/>
              </a:tabLst>
            </a:pPr>
            <a:r>
              <a:rPr lang="es-ES" sz="2800" b="1" dirty="0">
                <a:solidFill>
                  <a:srgbClr val="FF0000"/>
                </a:solidFill>
                <a:latin typeface="Arial Narrow" pitchFamily="34" charset="0"/>
              </a:rPr>
              <a:t>Gobierno Regional de Huancavelica </a:t>
            </a:r>
          </a:p>
        </p:txBody>
      </p:sp>
      <p:sp>
        <p:nvSpPr>
          <p:cNvPr id="20485" name="2 CuadroTexto"/>
          <p:cNvSpPr txBox="1">
            <a:spLocks noChangeArrowheads="1"/>
          </p:cNvSpPr>
          <p:nvPr/>
        </p:nvSpPr>
        <p:spPr bwMode="auto">
          <a:xfrm>
            <a:off x="755576" y="404813"/>
            <a:ext cx="75723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indent="-1588" algn="ctr">
              <a:tabLst>
                <a:tab pos="357188" algn="l"/>
              </a:tabLst>
              <a:defRPr/>
            </a:pP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1588" indent="-1588" algn="ctr">
              <a:buFont typeface="Wingdings" pitchFamily="2" charset="2"/>
              <a:buNone/>
              <a:tabLst>
                <a:tab pos="357188" algn="l"/>
              </a:tabLst>
              <a:defRPr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EJEMPLOS A SEGUIR</a:t>
            </a:r>
          </a:p>
        </p:txBody>
      </p:sp>
      <p:pic>
        <p:nvPicPr>
          <p:cNvPr id="16390" name="Picture 2" descr="http://3.bp.blogspot.com/_HvqeXpIXc1A/S6tWWrPv9II/AAAAAAAAC1o/8q-dI43MtTw/s320/comisari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1928813"/>
            <a:ext cx="3833812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2 Rectángulo"/>
          <p:cNvSpPr>
            <a:spLocks noChangeArrowheads="1"/>
          </p:cNvSpPr>
          <p:nvPr/>
        </p:nvSpPr>
        <p:spPr bwMode="auto">
          <a:xfrm>
            <a:off x="467544" y="4669110"/>
            <a:ext cx="8208911" cy="20002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ES" sz="2000" dirty="0" smtClean="0">
                <a:latin typeface="Arial Narrow" pitchFamily="34" charset="0"/>
              </a:rPr>
              <a:t>Construcción </a:t>
            </a:r>
            <a:r>
              <a:rPr lang="es-ES" sz="2000" dirty="0">
                <a:latin typeface="Arial Narrow" pitchFamily="34" charset="0"/>
              </a:rPr>
              <a:t>de </a:t>
            </a:r>
            <a:r>
              <a:rPr lang="es-ES" sz="2000" dirty="0" smtClean="0">
                <a:latin typeface="Arial Narrow" pitchFamily="34" charset="0"/>
              </a:rPr>
              <a:t>la </a:t>
            </a:r>
            <a:r>
              <a:rPr lang="es-ES" sz="2000" dirty="0">
                <a:latin typeface="Arial Narrow" pitchFamily="34" charset="0"/>
              </a:rPr>
              <a:t>Comisaría PNP del distrito de </a:t>
            </a:r>
            <a:r>
              <a:rPr lang="es-ES" sz="2000" b="1" dirty="0" err="1">
                <a:solidFill>
                  <a:srgbClr val="FF0000"/>
                </a:solidFill>
                <a:latin typeface="Arial Narrow" pitchFamily="34" charset="0"/>
              </a:rPr>
              <a:t>Huaytará</a:t>
            </a:r>
            <a:r>
              <a:rPr lang="es-ES" sz="2000" dirty="0">
                <a:latin typeface="Arial Narrow" pitchFamily="34" charset="0"/>
              </a:rPr>
              <a:t>, destruida en el terremoto del 2007.</a:t>
            </a:r>
            <a:br>
              <a:rPr lang="es-ES" sz="2000" dirty="0">
                <a:latin typeface="Arial Narrow" pitchFamily="34" charset="0"/>
              </a:rPr>
            </a:br>
            <a:r>
              <a:rPr lang="es-ES" sz="2000" dirty="0">
                <a:latin typeface="Arial Narrow" pitchFamily="34" charset="0"/>
              </a:rPr>
              <a:t>El proyecto es financiado por el Fondo de Reconstrucción de Sur (FORSUR), </a:t>
            </a:r>
            <a:r>
              <a:rPr lang="es-ES" sz="2000" dirty="0">
                <a:solidFill>
                  <a:srgbClr val="FF0000"/>
                </a:solidFill>
                <a:latin typeface="Arial Narrow" pitchFamily="34" charset="0"/>
              </a:rPr>
              <a:t>siendo el Gobierno Regional la Unidad Ejecutora</a:t>
            </a:r>
            <a:r>
              <a:rPr lang="es-ES" sz="2000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</a:p>
          <a:p>
            <a:r>
              <a:rPr lang="es-ES" sz="2000" dirty="0" smtClean="0">
                <a:latin typeface="Arial Narrow" pitchFamily="34" charset="0"/>
              </a:rPr>
              <a:t>Ha sido puesta en funcionamiento el 10 de noviembre de 2010</a:t>
            </a:r>
            <a:endParaRPr lang="es-ES" sz="2000" dirty="0">
              <a:latin typeface="Arial Narrow" pitchFamily="34" charset="0"/>
            </a:endParaRPr>
          </a:p>
        </p:txBody>
      </p:sp>
      <p:sp>
        <p:nvSpPr>
          <p:cNvPr id="8" name="7 Flecha a la derecha con muesca">
            <a:hlinkClick r:id="rId5" action="ppaction://hlinksldjump"/>
          </p:cNvPr>
          <p:cNvSpPr/>
          <p:nvPr/>
        </p:nvSpPr>
        <p:spPr>
          <a:xfrm rot="10800000">
            <a:off x="8460432" y="6165304"/>
            <a:ext cx="432048" cy="3600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Picture 4" descr="C:\Documents and Settings\cmejiav\Escritorio\GOBIERNOS REGIONALES\Logos\MININTER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188640"/>
            <a:ext cx="2165275" cy="5040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 txBox="1">
            <a:spLocks noGrp="1"/>
          </p:cNvSpPr>
          <p:nvPr/>
        </p:nvSpPr>
        <p:spPr>
          <a:xfrm>
            <a:off x="8348663" y="6111875"/>
            <a:ext cx="457200" cy="365125"/>
          </a:xfrm>
          <a:prstGeom prst="rect">
            <a:avLst/>
          </a:prstGeom>
          <a:noFill/>
        </p:spPr>
        <p:txBody>
          <a:bodyPr anchor="b"/>
          <a:lstStyle/>
          <a:p>
            <a:pPr algn="r">
              <a:defRPr/>
            </a:pPr>
            <a:fld id="{9DDB2A66-35F9-4924-A10C-03F7EEB980E2}" type="slidenum">
              <a:rPr lang="es-ES" sz="1000">
                <a:solidFill>
                  <a:schemeClr val="bg2">
                    <a:shade val="50000"/>
                  </a:schemeClr>
                </a:solidFill>
                <a:latin typeface="Arial Narrow" pitchFamily="34" charset="0"/>
              </a:rPr>
              <a:pPr algn="r">
                <a:defRPr/>
              </a:pPr>
              <a:t>12</a:t>
            </a:fld>
            <a:endParaRPr lang="es-ES" sz="1000" dirty="0">
              <a:solidFill>
                <a:schemeClr val="bg2">
                  <a:shade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7412" name="Picture 12" descr="PATRULLEROS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2103438"/>
            <a:ext cx="4392613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3" descr="villa los rey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106613"/>
            <a:ext cx="38893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2 Rectángulo"/>
          <p:cNvSpPr>
            <a:spLocks noChangeArrowheads="1"/>
          </p:cNvSpPr>
          <p:nvPr/>
        </p:nvSpPr>
        <p:spPr bwMode="auto">
          <a:xfrm>
            <a:off x="468313" y="4641850"/>
            <a:ext cx="3816350" cy="20002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dirty="0">
                <a:latin typeface="Arial Narrow" pitchFamily="34" charset="0"/>
              </a:rPr>
              <a:t>Financió construcción de </a:t>
            </a:r>
            <a:r>
              <a:rPr lang="es-ES" dirty="0">
                <a:solidFill>
                  <a:srgbClr val="FF0000"/>
                </a:solidFill>
                <a:latin typeface="Arial Narrow" pitchFamily="34" charset="0"/>
              </a:rPr>
              <a:t>Comisarías Villa los Reyes y Ciudad del Pescador </a:t>
            </a:r>
          </a:p>
        </p:txBody>
      </p:sp>
      <p:sp>
        <p:nvSpPr>
          <p:cNvPr id="17415" name="2 Rectángulo"/>
          <p:cNvSpPr>
            <a:spLocks noChangeArrowheads="1"/>
          </p:cNvSpPr>
          <p:nvPr/>
        </p:nvSpPr>
        <p:spPr bwMode="auto">
          <a:xfrm>
            <a:off x="4573588" y="5041900"/>
            <a:ext cx="4033837" cy="150018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dirty="0">
                <a:latin typeface="Arial Narrow" pitchFamily="34" charset="0"/>
              </a:rPr>
              <a:t>Adquirió y entregó en Cesión de Uso </a:t>
            </a:r>
            <a:r>
              <a:rPr lang="es-ES" dirty="0">
                <a:solidFill>
                  <a:srgbClr val="FF0000"/>
                </a:solidFill>
                <a:latin typeface="Arial Narrow" pitchFamily="34" charset="0"/>
              </a:rPr>
              <a:t>50 camionetas</a:t>
            </a:r>
            <a:r>
              <a:rPr lang="es-ES" dirty="0">
                <a:latin typeface="Arial Narrow" pitchFamily="34" charset="0"/>
              </a:rPr>
              <a:t> para las dependencias policiales del  Callao </a:t>
            </a:r>
          </a:p>
        </p:txBody>
      </p:sp>
      <p:sp>
        <p:nvSpPr>
          <p:cNvPr id="17416" name="2 CuadroTexto"/>
          <p:cNvSpPr txBox="1">
            <a:spLocks noChangeArrowheads="1"/>
          </p:cNvSpPr>
          <p:nvPr/>
        </p:nvSpPr>
        <p:spPr bwMode="auto">
          <a:xfrm>
            <a:off x="782638" y="1190625"/>
            <a:ext cx="75723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588" indent="-1588">
              <a:tabLst>
                <a:tab pos="357188" algn="l"/>
              </a:tabLst>
            </a:pPr>
            <a:endParaRPr lang="es-ES" sz="800" dirty="0">
              <a:latin typeface="Arial Narrow" pitchFamily="34" charset="0"/>
            </a:endParaRPr>
          </a:p>
          <a:p>
            <a:pPr marL="1588" indent="-1588" algn="ctr">
              <a:tabLst>
                <a:tab pos="357188" algn="l"/>
              </a:tabLst>
            </a:pPr>
            <a:r>
              <a:rPr lang="es-ES" sz="2800" b="1" dirty="0">
                <a:solidFill>
                  <a:srgbClr val="FF0000"/>
                </a:solidFill>
                <a:latin typeface="Arial Narrow" pitchFamily="34" charset="0"/>
              </a:rPr>
              <a:t>Gobierno Regional del Callao</a:t>
            </a:r>
          </a:p>
        </p:txBody>
      </p:sp>
      <p:sp>
        <p:nvSpPr>
          <p:cNvPr id="11" name="2 CuadroTexto"/>
          <p:cNvSpPr txBox="1">
            <a:spLocks noChangeArrowheads="1"/>
          </p:cNvSpPr>
          <p:nvPr/>
        </p:nvSpPr>
        <p:spPr bwMode="auto">
          <a:xfrm>
            <a:off x="642938" y="404813"/>
            <a:ext cx="75723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indent="-1588" algn="ctr">
              <a:tabLst>
                <a:tab pos="357188" algn="l"/>
              </a:tabLst>
              <a:defRPr/>
            </a:pP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1588" indent="-1588" algn="ctr">
              <a:buFont typeface="Wingdings" pitchFamily="2" charset="2"/>
              <a:buNone/>
              <a:tabLst>
                <a:tab pos="357188" algn="l"/>
              </a:tabLst>
              <a:defRPr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EJEMPLOS A SEGUIR</a:t>
            </a:r>
          </a:p>
        </p:txBody>
      </p:sp>
      <p:sp>
        <p:nvSpPr>
          <p:cNvPr id="10" name="9 Flecha a la derecha con muesca">
            <a:hlinkClick r:id="rId5" action="ppaction://hlinksldjump"/>
          </p:cNvPr>
          <p:cNvSpPr/>
          <p:nvPr/>
        </p:nvSpPr>
        <p:spPr>
          <a:xfrm rot="10800000">
            <a:off x="8460432" y="6165304"/>
            <a:ext cx="432048" cy="3600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Picture 4" descr="C:\Documents and Settings\cmejiav\Escritorio\GOBIERNOS REGIONALES\Logos\MININTER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1520" y="188640"/>
            <a:ext cx="2165275" cy="5040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uenaspracticas.carabineros.cl/upload/img/2008/07/20080721.115234.afiche_seg.cuidadana_2.JP4884b0c2198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770248"/>
            <a:ext cx="2975874" cy="2900237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85720" y="1770958"/>
            <a:ext cx="550072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latin typeface="Arial Narrow" pitchFamily="34" charset="0"/>
              </a:rPr>
              <a:t>Participan las autoridades del nivel local (Gobernadores, Alcaldes, Concejales, Jefes locales de ambas policías, Ministerio Público, servicios de salud, educación, etc.) y representantes de la sociedad civil (comités vecinales de seguridad, etc.).</a:t>
            </a:r>
          </a:p>
          <a:p>
            <a:pPr algn="just"/>
            <a:endParaRPr lang="es-PE" dirty="0">
              <a:latin typeface="Arial Narrow" pitchFamily="34" charset="0"/>
            </a:endParaRPr>
          </a:p>
          <a:p>
            <a:pPr algn="just"/>
            <a:r>
              <a:rPr lang="es-PE" dirty="0" smtClean="0">
                <a:latin typeface="Arial Narrow" pitchFamily="34" charset="0"/>
              </a:rPr>
              <a:t>Estipula las obligaciones de todas las partes involucradas, mediante la suscripción </a:t>
            </a:r>
            <a:r>
              <a:rPr lang="es-PE" dirty="0" smtClean="0">
                <a:solidFill>
                  <a:srgbClr val="FF0000"/>
                </a:solidFill>
                <a:latin typeface="Arial Narrow" pitchFamily="34" charset="0"/>
              </a:rPr>
              <a:t>de </a:t>
            </a:r>
            <a:r>
              <a:rPr lang="es-PE" b="1" u="sng" dirty="0" smtClean="0">
                <a:solidFill>
                  <a:srgbClr val="FF0000"/>
                </a:solidFill>
                <a:latin typeface="Arial Narrow" pitchFamily="34" charset="0"/>
              </a:rPr>
              <a:t>Convenios de Colaboración de los Municipios con el Ministerio del Interior.</a:t>
            </a:r>
          </a:p>
          <a:p>
            <a:pPr algn="just"/>
            <a:endParaRPr lang="es-PE" dirty="0">
              <a:latin typeface="Arial Narrow" pitchFamily="34" charset="0"/>
            </a:endParaRPr>
          </a:p>
          <a:p>
            <a:pPr algn="just"/>
            <a:r>
              <a:rPr lang="es-PE" b="1" dirty="0" smtClean="0">
                <a:solidFill>
                  <a:srgbClr val="FF0000"/>
                </a:solidFill>
                <a:latin typeface="Arial Narrow" pitchFamily="34" charset="0"/>
              </a:rPr>
              <a:t>Permitió unificar la información de Carabineros, con los diferentes programas que trabajan en la Comuna de Pedro Aguirre Cerda, facilitando el cruce de datos y mejora en la evaluación y diagnóstico de la seguridad ciudadana en cada uno de los cuadrantes. </a:t>
            </a:r>
            <a:endParaRPr lang="es-PE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028" name="Picture 4" descr="http://buenaspracticas.carabineros.cl/upload/img/2008/07/20080721.114952.Junio_2004_cdte_63.JPG4884b02078f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2406" y="1268760"/>
            <a:ext cx="2975874" cy="2469313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251520" y="188640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PE" sz="2800" b="1" dirty="0" smtClean="0">
                <a:effectLst>
                  <a:outerShdw blurRad="38100" dist="38100" dir="2700000" algn="tl">
                    <a:srgbClr val="676A55"/>
                  </a:outerShdw>
                </a:effectLst>
                <a:latin typeface="Arial Narrow" pitchFamily="34" charset="0"/>
              </a:rPr>
              <a:t>MEJORES EXPERIENCIAS INTERNACIONALES</a:t>
            </a:r>
            <a:br>
              <a:rPr lang="es-PE" sz="2800" b="1" dirty="0" smtClean="0">
                <a:effectLst>
                  <a:outerShdw blurRad="38100" dist="38100" dir="2700000" algn="tl">
                    <a:srgbClr val="676A55"/>
                  </a:outerShdw>
                </a:effectLst>
                <a:latin typeface="Arial Narrow" pitchFamily="34" charset="0"/>
              </a:rPr>
            </a:br>
            <a:r>
              <a:rPr lang="es-PE" sz="1400" b="1" dirty="0" smtClean="0">
                <a:effectLst>
                  <a:outerShdw blurRad="38100" dist="38100" dir="2700000" algn="tl">
                    <a:srgbClr val="676A55"/>
                  </a:outerShdw>
                </a:effectLst>
                <a:latin typeface="Arial Narrow" pitchFamily="34" charset="0"/>
              </a:rPr>
              <a:t/>
            </a:r>
            <a:br>
              <a:rPr lang="es-PE" sz="1400" b="1" dirty="0" smtClean="0">
                <a:effectLst>
                  <a:outerShdw blurRad="38100" dist="38100" dir="2700000" algn="tl">
                    <a:srgbClr val="676A55"/>
                  </a:outerShdw>
                </a:effectLst>
                <a:latin typeface="Arial Narrow" pitchFamily="34" charset="0"/>
              </a:rPr>
            </a:br>
            <a:r>
              <a:rPr lang="es-P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CHILE: PLAN COMUNAL DE SEGURIDAD PÚBLICA</a:t>
            </a:r>
          </a:p>
        </p:txBody>
      </p:sp>
      <p:sp>
        <p:nvSpPr>
          <p:cNvPr id="7" name="6 Flecha a la derecha con muesca">
            <a:hlinkClick r:id="rId4" action="ppaction://hlinksldjump"/>
          </p:cNvPr>
          <p:cNvSpPr/>
          <p:nvPr/>
        </p:nvSpPr>
        <p:spPr>
          <a:xfrm>
            <a:off x="539552" y="6165304"/>
            <a:ext cx="432048" cy="3600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03848" y="1927373"/>
            <a:ext cx="5482952" cy="4525963"/>
          </a:xfrm>
        </p:spPr>
        <p:txBody>
          <a:bodyPr>
            <a:normAutofit/>
          </a:bodyPr>
          <a:lstStyle/>
          <a:p>
            <a:pPr marL="6350" indent="-6350" algn="just">
              <a:buNone/>
            </a:pPr>
            <a:r>
              <a:rPr lang="es-PE" sz="2000" b="1" dirty="0" smtClean="0">
                <a:solidFill>
                  <a:srgbClr val="FF0000"/>
                </a:solidFill>
              </a:rPr>
              <a:t>La Policía Nacional de Colombia, ha  diseñado el Programa Departamentos y Municipios Seguros -DMS-</a:t>
            </a:r>
            <a:r>
              <a:rPr lang="es-PE" sz="2000" dirty="0" smtClean="0"/>
              <a:t>, para fortalecer la gobernabilidad local, bajo el liderazgo de los gobernadores y alcaldes, que con las demás autoridades locales, deben asumir de manera coordinada, integral y preventiva., la gestión de la seguridad ciudadana.</a:t>
            </a:r>
          </a:p>
          <a:p>
            <a:pPr marL="6350" indent="-6350" algn="just">
              <a:buNone/>
            </a:pPr>
            <a:endParaRPr lang="es-PE" sz="2000" dirty="0" smtClean="0"/>
          </a:p>
          <a:p>
            <a:pPr marL="6350" indent="-6350" algn="just">
              <a:buNone/>
            </a:pPr>
            <a:r>
              <a:rPr lang="es-PE" sz="2000" dirty="0" smtClean="0"/>
              <a:t>En el presente año se está aplicando el “Plan Nacional de Vigilancia Comunitaria por Cuadrantes”, en 50 municipios priorizados, a cuyas Unidades de Policía, se les ha fortalecido, asignándoles talento humano, recursos técnicos y logísticos.</a:t>
            </a:r>
          </a:p>
          <a:p>
            <a:pPr marL="6350" indent="-6350" algn="just">
              <a:buNone/>
            </a:pPr>
            <a:endParaRPr lang="es-PE" sz="2000" dirty="0"/>
          </a:p>
        </p:txBody>
      </p:sp>
      <p:sp>
        <p:nvSpPr>
          <p:cNvPr id="34819" name="AutoShape 3" descr="REUNION DE 50 MUNICIPIOS PRIORIZADOS D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>
              <a:latin typeface="Arial Narrow" pitchFamily="34" charset="0"/>
            </a:endParaRPr>
          </a:p>
        </p:txBody>
      </p:sp>
      <p:sp>
        <p:nvSpPr>
          <p:cNvPr id="34821" name="AutoShape 5" descr="REUNION DE 50 MUNICIPIOS PRIORIZADOS DM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dirty="0">
              <a:latin typeface="Arial Narrow" pitchFamily="34" charset="0"/>
            </a:endParaRPr>
          </a:p>
        </p:txBody>
      </p:sp>
      <p:pic>
        <p:nvPicPr>
          <p:cNvPr id="34822" name="Picture 6" descr="C:\Users\Administrador\Desktop\EXPO MININTER\32100534.jpg"/>
          <p:cNvPicPr>
            <a:picLocks noChangeAspect="1" noChangeArrowheads="1"/>
          </p:cNvPicPr>
          <p:nvPr/>
        </p:nvPicPr>
        <p:blipFill>
          <a:blip r:embed="rId2" cstate="print"/>
          <a:srcRect r="32668" b="16364"/>
          <a:stretch>
            <a:fillRect/>
          </a:stretch>
        </p:blipFill>
        <p:spPr bwMode="auto">
          <a:xfrm>
            <a:off x="323528" y="1916832"/>
            <a:ext cx="2764238" cy="32073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7 Rectángulo"/>
          <p:cNvSpPr/>
          <p:nvPr/>
        </p:nvSpPr>
        <p:spPr>
          <a:xfrm>
            <a:off x="251520" y="5253007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dirty="0" smtClean="0">
                <a:solidFill>
                  <a:srgbClr val="FF0000"/>
                </a:solidFill>
                <a:latin typeface="Arial Narrow" pitchFamily="34" charset="0"/>
              </a:rPr>
              <a:t>Reunión de Comandantes de Policía y Alcaldes de  Municipios Priorizados</a:t>
            </a:r>
          </a:p>
          <a:p>
            <a:pPr algn="ctr"/>
            <a:r>
              <a:rPr lang="es-PE" b="1" dirty="0" smtClean="0">
                <a:solidFill>
                  <a:srgbClr val="FF0000"/>
                </a:solidFill>
                <a:latin typeface="Arial Narrow" pitchFamily="34" charset="0"/>
              </a:rPr>
              <a:t>2010</a:t>
            </a:r>
            <a:endParaRPr lang="es-PE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1520" y="188640"/>
            <a:ext cx="85689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PE" sz="2800" b="1" dirty="0" smtClean="0">
                <a:effectLst>
                  <a:outerShdw blurRad="38100" dist="38100" dir="2700000" algn="tl">
                    <a:srgbClr val="676A55"/>
                  </a:outerShdw>
                </a:effectLst>
                <a:latin typeface="Arial Narrow" pitchFamily="34" charset="0"/>
              </a:rPr>
              <a:t>MEJORES EXPERIENCIAS INTERNACIONALES</a:t>
            </a:r>
            <a:br>
              <a:rPr lang="es-PE" sz="2800" b="1" dirty="0" smtClean="0">
                <a:effectLst>
                  <a:outerShdw blurRad="38100" dist="38100" dir="2700000" algn="tl">
                    <a:srgbClr val="676A55"/>
                  </a:outerShdw>
                </a:effectLst>
                <a:latin typeface="Arial Narrow" pitchFamily="34" charset="0"/>
              </a:rPr>
            </a:br>
            <a:r>
              <a:rPr lang="es-PE" sz="2800" b="1" dirty="0" smtClean="0">
                <a:effectLst>
                  <a:outerShdw blurRad="38100" dist="38100" dir="2700000" algn="tl">
                    <a:srgbClr val="676A55"/>
                  </a:outerShdw>
                </a:effectLst>
                <a:latin typeface="Arial Narrow" pitchFamily="34" charset="0"/>
              </a:rPr>
              <a:t/>
            </a:r>
            <a:br>
              <a:rPr lang="es-PE" sz="2800" b="1" dirty="0" smtClean="0">
                <a:effectLst>
                  <a:outerShdw blurRad="38100" dist="38100" dir="2700000" algn="tl">
                    <a:srgbClr val="676A55"/>
                  </a:outerShdw>
                </a:effectLst>
                <a:latin typeface="Arial Narrow" pitchFamily="34" charset="0"/>
              </a:rPr>
            </a:br>
            <a:r>
              <a:rPr lang="es-PE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COLOMBIA: PROGRAMA DE DEPARTAMENTOS Y MUNICIPIOS SEGUROS - DMS</a:t>
            </a:r>
            <a:endParaRPr lang="es-PE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676A55"/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0" name="9 Flecha a la derecha con muesca">
            <a:hlinkClick r:id="rId3" action="ppaction://hlinksldjump"/>
          </p:cNvPr>
          <p:cNvSpPr/>
          <p:nvPr/>
        </p:nvSpPr>
        <p:spPr>
          <a:xfrm rot="10800000">
            <a:off x="8460432" y="6165304"/>
            <a:ext cx="432048" cy="3600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381348" y="2420888"/>
          <a:ext cx="3758604" cy="2705100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1647861"/>
                <a:gridCol w="962795"/>
                <a:gridCol w="1147948"/>
              </a:tblGrid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Distrito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Mills</a:t>
                      </a:r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600" b="1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S/. </a:t>
                      </a:r>
                      <a:r>
                        <a:rPr lang="es-PE" sz="1600" b="1" u="none" strike="noStrike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per cápita</a:t>
                      </a:r>
                      <a:endParaRPr lang="es-PE" sz="16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 dirty="0"/>
                        <a:t> </a:t>
                      </a:r>
                      <a:endParaRPr lang="es-PE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/>
                        <a:t> 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/>
                        <a:t> 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 dirty="0"/>
                        <a:t>San Isidro</a:t>
                      </a:r>
                      <a:endParaRPr lang="es-PE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/>
                        <a:t>25.5</a:t>
                      </a:r>
                      <a:endParaRPr lang="es-PE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/>
                        <a:t>430.7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/>
                        <a:t>Miraflores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/>
                        <a:t>11.8</a:t>
                      </a:r>
                      <a:endParaRPr lang="es-PE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/>
                        <a:t>137.9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/>
                        <a:t>Punta Hermosa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/>
                        <a:t>0.8</a:t>
                      </a:r>
                      <a:endParaRPr lang="es-PE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/>
                        <a:t>130.2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/>
                        <a:t>San Borja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/>
                        <a:t>10.6</a:t>
                      </a:r>
                      <a:endParaRPr lang="es-PE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/>
                        <a:t>97.4</a:t>
                      </a:r>
                      <a:endParaRPr lang="es-PE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/>
                        <a:t>Jesús María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/>
                        <a:t>5.4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/>
                        <a:t>82.3</a:t>
                      </a:r>
                      <a:endParaRPr lang="es-PE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/>
                        <a:t>Santiago de Surco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/>
                        <a:t>24.2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/>
                        <a:t>80.2</a:t>
                      </a:r>
                      <a:endParaRPr lang="es-PE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/>
                        <a:t>La Molina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/>
                        <a:t>9.4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/>
                        <a:t>67.7</a:t>
                      </a:r>
                      <a:endParaRPr lang="es-PE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/>
                        <a:t>Lima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/>
                        <a:t>20.5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/>
                        <a:t>66.8</a:t>
                      </a:r>
                      <a:endParaRPr lang="es-PE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/>
                        <a:t>Magdalena del Mar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/>
                        <a:t>2.6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/>
                        <a:t>49.6</a:t>
                      </a:r>
                      <a:endParaRPr lang="es-PE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/>
                        <a:t>Lurín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/>
                        <a:t>3.1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/>
                        <a:t>47.5</a:t>
                      </a:r>
                      <a:endParaRPr lang="es-PE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522811" y="2420888"/>
          <a:ext cx="4153645" cy="2705100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2033027"/>
                <a:gridCol w="958888"/>
                <a:gridCol w="1161730"/>
              </a:tblGrid>
              <a:tr h="16192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600" b="1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Distrito</a:t>
                      </a: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600" b="1" u="none" strike="noStrike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Mills</a:t>
                      </a:r>
                      <a:r>
                        <a:rPr lang="es-PE" sz="1600" b="1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PE" sz="1600" b="1" u="none" strike="noStrik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S/. </a:t>
                      </a:r>
                      <a:r>
                        <a:rPr lang="es-PE" sz="1600" b="1" u="none" strike="noStrike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per cápita</a:t>
                      </a:r>
                      <a:endParaRPr lang="es-PE" sz="1600" b="1" u="none" strike="noStrik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 dirty="0"/>
                        <a:t> </a:t>
                      </a:r>
                      <a:endParaRPr lang="es-PE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 dirty="0"/>
                        <a:t> </a:t>
                      </a:r>
                      <a:endParaRPr lang="es-PE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 dirty="0"/>
                        <a:t> </a:t>
                      </a:r>
                      <a:endParaRPr lang="es-PE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 dirty="0"/>
                        <a:t>San Juan de Miraflores</a:t>
                      </a:r>
                      <a:endParaRPr lang="es-PE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/>
                        <a:t>3.8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/>
                        <a:t>9.9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 dirty="0"/>
                        <a:t>Rímac</a:t>
                      </a:r>
                      <a:endParaRPr lang="es-PE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/>
                        <a:t>1.8</a:t>
                      </a:r>
                      <a:endParaRPr lang="es-PE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/>
                        <a:t>9.6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/>
                        <a:t>Barranco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/>
                        <a:t>0.3</a:t>
                      </a:r>
                      <a:endParaRPr lang="es-PE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/>
                        <a:t>9.6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/>
                        <a:t>San Martín de Porres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/>
                        <a:t>5.2</a:t>
                      </a:r>
                      <a:endParaRPr lang="es-PE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/>
                        <a:t>8.6</a:t>
                      </a:r>
                      <a:endParaRPr lang="es-PE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/>
                        <a:t>San Juan de Lurigancho 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/>
                        <a:t>6.9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/>
                        <a:t>7.5</a:t>
                      </a:r>
                      <a:endParaRPr lang="es-PE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/>
                        <a:t>Carabayllo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/>
                        <a:t>1.4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/>
                        <a:t>6.1</a:t>
                      </a:r>
                      <a:endParaRPr lang="es-PE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/>
                        <a:t>San Rosa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/>
                        <a:t>0.1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/>
                        <a:t>5.1</a:t>
                      </a:r>
                      <a:endParaRPr lang="es-PE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/>
                        <a:t>Villa María del Triunfo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/>
                        <a:t>1.2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/>
                        <a:t>2.9</a:t>
                      </a:r>
                      <a:endParaRPr lang="es-PE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u="none" strike="noStrike"/>
                        <a:t>Comas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/>
                        <a:t>1.2</a:t>
                      </a:r>
                      <a:endParaRPr lang="es-PE" sz="1400" b="0" i="0" u="none" strike="noStrike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u="none" strike="noStrike" dirty="0"/>
                        <a:t>2.3</a:t>
                      </a:r>
                      <a:endParaRPr lang="es-PE" sz="14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s-PE" sz="1400" b="1" u="none" strike="noStrike">
                          <a:solidFill>
                            <a:srgbClr val="FF0000"/>
                          </a:solidFill>
                        </a:rPr>
                        <a:t>Villa El Salvador</a:t>
                      </a:r>
                      <a:endParaRPr lang="es-PE" sz="14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s-PE" sz="1400" b="1" i="0" u="none" strike="noStrike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400" b="1" u="none" strike="noStrike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s-PE" sz="1400" b="1" i="0" u="none" strike="noStrike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395536" y="5313982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latin typeface="Arial Narrow" pitchFamily="34" charset="0"/>
              </a:rPr>
              <a:t>Gasto per cápita promedio S/.       22.9</a:t>
            </a:r>
          </a:p>
          <a:p>
            <a:endParaRPr lang="es-PE" dirty="0" smtClean="0">
              <a:latin typeface="Arial Narrow" pitchFamily="34" charset="0"/>
            </a:endParaRPr>
          </a:p>
          <a:p>
            <a:r>
              <a:rPr lang="es-PE" dirty="0" smtClean="0">
                <a:latin typeface="Arial Narrow" pitchFamily="34" charset="0"/>
              </a:rPr>
              <a:t>Fuente: Presupuesto Público 2010 - Portal de Consulta Amigable MEF</a:t>
            </a:r>
            <a:endParaRPr lang="es-PE" dirty="0">
              <a:latin typeface="Arial Narrow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209622" y="777477"/>
            <a:ext cx="6732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PRESUPUESTO DE SEGURIDAD CIUDADANA POR DISTRITOS 2010</a:t>
            </a:r>
            <a:endParaRPr lang="es-PE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9" name="Picture 4" descr="C:\Documents and Settings\cmejiav\Escritorio\GOBIERNOS REGIONALES\Logos\MININT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2165275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s-PE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CONVENIOS</a:t>
            </a: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Flecha izquierda y derecha"/>
          <p:cNvSpPr/>
          <p:nvPr/>
        </p:nvSpPr>
        <p:spPr>
          <a:xfrm>
            <a:off x="4355976" y="1916832"/>
            <a:ext cx="432048" cy="360040"/>
          </a:xfrm>
          <a:prstGeom prst="leftRightArrow">
            <a:avLst>
              <a:gd name="adj1" fmla="val 44709"/>
              <a:gd name="adj2" fmla="val 50000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8 Flecha izquierda y derecha"/>
          <p:cNvSpPr/>
          <p:nvPr/>
        </p:nvSpPr>
        <p:spPr>
          <a:xfrm>
            <a:off x="4355976" y="2708920"/>
            <a:ext cx="432048" cy="360040"/>
          </a:xfrm>
          <a:prstGeom prst="leftRightArrow">
            <a:avLst>
              <a:gd name="adj1" fmla="val 44709"/>
              <a:gd name="adj2" fmla="val 50000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9 Flecha izquierda y derecha"/>
          <p:cNvSpPr/>
          <p:nvPr/>
        </p:nvSpPr>
        <p:spPr>
          <a:xfrm>
            <a:off x="4355976" y="3501008"/>
            <a:ext cx="432048" cy="360040"/>
          </a:xfrm>
          <a:prstGeom prst="leftRightArrow">
            <a:avLst>
              <a:gd name="adj1" fmla="val 44709"/>
              <a:gd name="adj2" fmla="val 50000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10 Flecha izquierda y derecha"/>
          <p:cNvSpPr/>
          <p:nvPr/>
        </p:nvSpPr>
        <p:spPr>
          <a:xfrm>
            <a:off x="4355976" y="4293096"/>
            <a:ext cx="432048" cy="360040"/>
          </a:xfrm>
          <a:prstGeom prst="leftRightArrow">
            <a:avLst>
              <a:gd name="adj1" fmla="val 44709"/>
              <a:gd name="adj2" fmla="val 50000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11 Flecha izquierda y derecha"/>
          <p:cNvSpPr/>
          <p:nvPr/>
        </p:nvSpPr>
        <p:spPr>
          <a:xfrm>
            <a:off x="4355976" y="5098631"/>
            <a:ext cx="432048" cy="360040"/>
          </a:xfrm>
          <a:prstGeom prst="leftRightArrow">
            <a:avLst>
              <a:gd name="adj1" fmla="val 44709"/>
              <a:gd name="adj2" fmla="val 50000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3" name="Picture 4" descr="C:\Documents and Settings\cmejiav\Escritorio\GOBIERNOS REGIONALES\Logos\MININTER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51520" y="188640"/>
            <a:ext cx="2165275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4097" y="358329"/>
            <a:ext cx="8229600" cy="694407"/>
          </a:xfrm>
          <a:prstGeom prst="round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LEGAL</a:t>
            </a:r>
          </a:p>
        </p:txBody>
      </p:sp>
      <p:pic>
        <p:nvPicPr>
          <p:cNvPr id="9" name="Picture 4" descr="C:\Documents and Settings\cmejiav\Escritorio\GOBIERNOS REGIONALES\Logos\MININT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2165275" cy="504056"/>
          </a:xfrm>
          <a:prstGeom prst="rect">
            <a:avLst/>
          </a:prstGeom>
          <a:noFill/>
        </p:spPr>
      </p:pic>
      <p:grpSp>
        <p:nvGrpSpPr>
          <p:cNvPr id="10" name="9 Grupo"/>
          <p:cNvGrpSpPr/>
          <p:nvPr/>
        </p:nvGrpSpPr>
        <p:grpSpPr>
          <a:xfrm>
            <a:off x="414586" y="1420514"/>
            <a:ext cx="2523092" cy="928366"/>
            <a:chOff x="2587" y="267654"/>
            <a:chExt cx="2523092" cy="558270"/>
          </a:xfrm>
        </p:grpSpPr>
        <p:sp>
          <p:nvSpPr>
            <p:cNvPr id="26" name="25 Rectángulo"/>
            <p:cNvSpPr/>
            <p:nvPr/>
          </p:nvSpPr>
          <p:spPr>
            <a:xfrm>
              <a:off x="2587" y="267654"/>
              <a:ext cx="2523092" cy="558270"/>
            </a:xfrm>
            <a:prstGeom prst="rect">
              <a:avLst/>
            </a:prstGeom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26 Rectángulo"/>
            <p:cNvSpPr/>
            <p:nvPr/>
          </p:nvSpPr>
          <p:spPr>
            <a:xfrm>
              <a:off x="2587" y="267654"/>
              <a:ext cx="2523092" cy="5582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CONSTITUCION POLITICA  Art. 197 </a:t>
              </a:r>
              <a:endParaRPr lang="es-PE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414586" y="2399522"/>
            <a:ext cx="2523092" cy="3458700"/>
            <a:chOff x="2587" y="825925"/>
            <a:chExt cx="2523092" cy="3458700"/>
          </a:xfrm>
        </p:grpSpPr>
        <p:sp>
          <p:nvSpPr>
            <p:cNvPr id="24" name="23 Rectángulo"/>
            <p:cNvSpPr/>
            <p:nvPr/>
          </p:nvSpPr>
          <p:spPr>
            <a:xfrm>
              <a:off x="2587" y="825925"/>
              <a:ext cx="2523092" cy="3458700"/>
            </a:xfrm>
            <a:prstGeom prst="rect">
              <a:avLst/>
            </a:pr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2587" y="825925"/>
              <a:ext cx="2523092" cy="3458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kern="1200" dirty="0" smtClean="0">
                  <a:latin typeface="Arial Narrow" pitchFamily="34" charset="0"/>
                </a:rPr>
                <a:t>“Las Municipalidades promueven, apoyan y reglamentan la participación vecinal en el desarrollo </a:t>
              </a:r>
              <a:r>
                <a:rPr lang="es-ES" dirty="0" smtClean="0">
                  <a:latin typeface="Arial Narrow" pitchFamily="34" charset="0"/>
                </a:rPr>
                <a:t>local. Asimismo brindan servicios de seguridad ciudadana, con la cooperación de la Policía Nacional del Perú, conforme a Ley”.</a:t>
              </a:r>
              <a:endParaRPr lang="es-PE" dirty="0">
                <a:latin typeface="Arial Narrow" pitchFamily="34" charset="0"/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3290912" y="1420514"/>
            <a:ext cx="2523092" cy="928366"/>
            <a:chOff x="2878913" y="267654"/>
            <a:chExt cx="2523092" cy="558270"/>
          </a:xfrm>
        </p:grpSpPr>
        <p:sp>
          <p:nvSpPr>
            <p:cNvPr id="22" name="21 Rectángulo"/>
            <p:cNvSpPr/>
            <p:nvPr/>
          </p:nvSpPr>
          <p:spPr>
            <a:xfrm>
              <a:off x="2878913" y="267654"/>
              <a:ext cx="2523092" cy="558270"/>
            </a:xfrm>
            <a:prstGeom prst="rect">
              <a:avLst/>
            </a:prstGeom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2878913" y="267654"/>
              <a:ext cx="2523092" cy="5582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CONSTITUCION POLITICA  Art. 166</a:t>
              </a:r>
              <a:endParaRPr lang="es-PE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3290912" y="2399522"/>
            <a:ext cx="2523092" cy="3458700"/>
            <a:chOff x="2878913" y="825925"/>
            <a:chExt cx="2523092" cy="3458700"/>
          </a:xfrm>
        </p:grpSpPr>
        <p:sp>
          <p:nvSpPr>
            <p:cNvPr id="20" name="19 Rectángulo"/>
            <p:cNvSpPr/>
            <p:nvPr/>
          </p:nvSpPr>
          <p:spPr>
            <a:xfrm>
              <a:off x="2878913" y="825925"/>
              <a:ext cx="2523092" cy="3458700"/>
            </a:xfrm>
            <a:prstGeom prst="rect">
              <a:avLst/>
            </a:prstGeom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20 Rectángulo"/>
            <p:cNvSpPr/>
            <p:nvPr/>
          </p:nvSpPr>
          <p:spPr>
            <a:xfrm>
              <a:off x="2878913" y="825925"/>
              <a:ext cx="2523092" cy="3458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0" lvl="1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kern="1200" dirty="0" smtClean="0">
                  <a:latin typeface="Arial Narrow" pitchFamily="34" charset="0"/>
                </a:rPr>
                <a:t>La Policía Nacional tiene por finalidad fundamental garantizar, mantener y restablecer el orden interno. Presta protección y ayuda a las personas y a la comunidad. Garantiza el cumplimiento de las leyes y la seguridad del patrimonio público y del privado. Previene, investiga y combate la delincuencia.</a:t>
              </a:r>
              <a:endParaRPr lang="es-ES" kern="1200" dirty="0">
                <a:latin typeface="Arial Narrow" pitchFamily="34" charset="0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kern="1200" dirty="0">
                <a:latin typeface="Arial Narrow" pitchFamily="34" charset="0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kern="1200" dirty="0">
                <a:latin typeface="Arial Narrow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6167238" y="1420514"/>
            <a:ext cx="2523092" cy="928366"/>
            <a:chOff x="5755239" y="267654"/>
            <a:chExt cx="2523092" cy="558270"/>
          </a:xfrm>
        </p:grpSpPr>
        <p:sp>
          <p:nvSpPr>
            <p:cNvPr id="18" name="17 Rectángulo"/>
            <p:cNvSpPr/>
            <p:nvPr/>
          </p:nvSpPr>
          <p:spPr>
            <a:xfrm>
              <a:off x="5755239" y="267654"/>
              <a:ext cx="2523092" cy="558270"/>
            </a:xfrm>
            <a:prstGeom prst="rect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5755239" y="267654"/>
              <a:ext cx="2523092" cy="5582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60960" rIns="106680" bIns="6096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REGLAMENTO DE LA LEY DEL SINASEC N° 27933 - ART 27º</a:t>
              </a:r>
              <a:endParaRPr lang="es-PE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6167238" y="2399522"/>
            <a:ext cx="2523092" cy="3458700"/>
            <a:chOff x="5755239" y="825925"/>
            <a:chExt cx="2523092" cy="3458700"/>
          </a:xfrm>
        </p:grpSpPr>
        <p:sp>
          <p:nvSpPr>
            <p:cNvPr id="16" name="15 Rectángulo"/>
            <p:cNvSpPr/>
            <p:nvPr/>
          </p:nvSpPr>
          <p:spPr>
            <a:xfrm>
              <a:off x="5755239" y="825925"/>
              <a:ext cx="2523092" cy="3458700"/>
            </a:xfrm>
            <a:prstGeom prst="rect">
              <a:avLst/>
            </a:prstGeom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5755239" y="825925"/>
              <a:ext cx="2523092" cy="34587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342900" lvl="1" indent="-3429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AutoNum type="alphaLcPeriod" startAt="2"/>
              </a:pPr>
              <a:r>
                <a:rPr lang="es-ES" kern="1200" dirty="0" smtClean="0">
                  <a:latin typeface="Arial Narrow" pitchFamily="34" charset="0"/>
                </a:rPr>
                <a:t>Funciones específicas del Comisario Distrital:</a:t>
              </a:r>
              <a:endParaRPr lang="es-PE" kern="1200" dirty="0">
                <a:latin typeface="Arial Narrow" pitchFamily="34" charset="0"/>
              </a:endParaRPr>
            </a:p>
            <a:p>
              <a:pPr marL="361950" lvl="1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kern="1200" dirty="0" smtClean="0">
                  <a:latin typeface="Arial Narrow" pitchFamily="34" charset="0"/>
                </a:rPr>
                <a:t>Ejecutar las acciones policiales de su competencia y las que acuerde el Comité Distrital para prevenir y/o reprimir la criminalidad y delincuencia común.</a:t>
              </a:r>
              <a:endParaRPr lang="es-PE" kern="1200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91346" y="1412777"/>
            <a:ext cx="7955608" cy="4608511"/>
          </a:xfrm>
          <a:ln>
            <a:noFill/>
          </a:ln>
        </p:spPr>
        <p:txBody>
          <a:bodyPr>
            <a:noAutofit/>
          </a:bodyPr>
          <a:lstStyle/>
          <a:p>
            <a:pPr marL="96838" indent="-1588" algn="just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s-P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Nº 29611, de fecha 10/11/2010 </a:t>
            </a:r>
          </a:p>
          <a:p>
            <a:pPr marL="96838" indent="-1588" algn="just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endParaRPr lang="es-P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6838" indent="-1588" algn="just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s-PE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Artículo 1º preceptúa que: "Los gobiernos regionales y locales están facultados para realizar gastos de inversión en materia de seguridad ciudadana, infraestructura y equipamiento en el ámbito de su jurisdicción y con cargo a los recursos procedentes de toda clase de financiamiento(...)". "Para tal efecto suscriben convenios con el Ministerio del Interior conjuntamente con la PNP(...)“.</a:t>
            </a:r>
            <a:endParaRPr lang="es-E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4097" y="358329"/>
            <a:ext cx="8229600" cy="694407"/>
          </a:xfrm>
          <a:prstGeom prst="round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j-ea"/>
                <a:cs typeface="+mj-cs"/>
              </a:rPr>
              <a:t>MARCO LEGAL</a:t>
            </a:r>
            <a:endParaRPr kumimoji="0" lang="es-ES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6" name="Picture 4" descr="C:\Documents and Settings\cmejiav\Escritorio\GOBIERNOS REGIONALES\Logos\MININT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2165275" cy="5040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/>
          <p:cNvSpPr>
            <a:spLocks noEditPoints="1"/>
          </p:cNvSpPr>
          <p:nvPr/>
        </p:nvSpPr>
        <p:spPr bwMode="gray">
          <a:xfrm rot="20241944">
            <a:off x="1050867" y="2008393"/>
            <a:ext cx="7300374" cy="4209885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600"/>
          </a:p>
        </p:txBody>
      </p:sp>
      <p:sp>
        <p:nvSpPr>
          <p:cNvPr id="7" name="Oval 22"/>
          <p:cNvSpPr>
            <a:spLocks noChangeArrowheads="1"/>
          </p:cNvSpPr>
          <p:nvPr/>
        </p:nvSpPr>
        <p:spPr bwMode="ltGray">
          <a:xfrm rot="20056323">
            <a:off x="858311" y="5029824"/>
            <a:ext cx="1228203" cy="350915"/>
          </a:xfrm>
          <a:prstGeom prst="ellipse">
            <a:avLst/>
          </a:prstGeom>
          <a:solidFill>
            <a:srgbClr val="020A53">
              <a:alpha val="70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>
              <a:defRPr/>
            </a:pPr>
            <a:endParaRPr lang="es-ES" sz="160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843808" y="2924944"/>
            <a:ext cx="38164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es-PE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NOS ACTUALIZAMOS CON TECNOLOGÍA DE ULTIMA GENERACIÓN PARA BRINDARTE UN MEJOR SERVICIO </a:t>
            </a:r>
            <a:endParaRPr lang="es-PE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6" name="Picture 4" descr="C:\Documents and Settings\cmejiav\Escritorio\GOBIERNOS REGIONALES\Logos\MININT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2165275" cy="504056"/>
          </a:xfrm>
          <a:prstGeom prst="rect">
            <a:avLst/>
          </a:prstGeom>
          <a:noFill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581128"/>
            <a:ext cx="2250880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" name="Picture 2" descr="C:\Users\Administrador\Pictures\Imagen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3126" y="1825550"/>
            <a:ext cx="2035152" cy="1963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" name="Text Box 118"/>
          <p:cNvSpPr txBox="1">
            <a:spLocks noChangeArrowheads="1"/>
          </p:cNvSpPr>
          <p:nvPr/>
        </p:nvSpPr>
        <p:spPr bwMode="auto">
          <a:xfrm>
            <a:off x="60006" y="1177478"/>
            <a:ext cx="26397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D4E2E4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SISTEMA INTEGRADO DE COMUNICACIÓN TRONCALIZADO POLICÍA </a:t>
            </a:r>
            <a:r>
              <a:rPr lang="es-ES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NACIONAL</a:t>
            </a:r>
            <a:endParaRPr lang="es-ES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3" name="32 CuadroTexto"/>
          <p:cNvSpPr txBox="1">
            <a:spLocks noChangeArrowheads="1"/>
          </p:cNvSpPr>
          <p:nvPr/>
        </p:nvSpPr>
        <p:spPr bwMode="auto">
          <a:xfrm>
            <a:off x="251520" y="4119463"/>
            <a:ext cx="2444103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AMPLIACIÓN DEL SERVICIO DE BANDA ANCHA PARA LA PNP</a:t>
            </a:r>
            <a:endParaRPr lang="es-ES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39952" y="404664"/>
            <a:ext cx="2180144" cy="2056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6" name="35 Rectángulo"/>
          <p:cNvSpPr/>
          <p:nvPr/>
        </p:nvSpPr>
        <p:spPr>
          <a:xfrm>
            <a:off x="3937880" y="73090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CENTRAL DE EMERGENCIA 105 Y EL SISTEMA DE VIDEO VIGILANCIA </a:t>
            </a:r>
            <a:endParaRPr lang="es-PE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37" name="Picture 2" descr="C:\Users\Administrador\Pictures\Imagen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48264" y="1484784"/>
            <a:ext cx="1729051" cy="2708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184265" y="4581128"/>
            <a:ext cx="2403960" cy="1800200"/>
          </a:xfrm>
          <a:prstGeom prst="roundRect">
            <a:avLst>
              <a:gd name="adj" fmla="val 68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9" name="38 Rectángulo"/>
          <p:cNvSpPr/>
          <p:nvPr/>
        </p:nvSpPr>
        <p:spPr>
          <a:xfrm>
            <a:off x="4353516" y="4149080"/>
            <a:ext cx="1946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SISTEMA DE DENUNCIAS POLICIALES</a:t>
            </a:r>
          </a:p>
        </p:txBody>
      </p:sp>
      <p:sp>
        <p:nvSpPr>
          <p:cNvPr id="40" name="1 Título"/>
          <p:cNvSpPr txBox="1">
            <a:spLocks/>
          </p:cNvSpPr>
          <p:nvPr/>
        </p:nvSpPr>
        <p:spPr>
          <a:xfrm>
            <a:off x="6948264" y="980728"/>
            <a:ext cx="1656184" cy="36003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SISTEMA VÍA SATÉLITE PNP</a:t>
            </a:r>
            <a:endParaRPr lang="es-ES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24" name="Oval 20"/>
          <p:cNvSpPr>
            <a:spLocks noChangeArrowheads="1"/>
          </p:cNvSpPr>
          <p:nvPr/>
        </p:nvSpPr>
        <p:spPr bwMode="auto">
          <a:xfrm>
            <a:off x="1028750" y="1173163"/>
            <a:ext cx="4406900" cy="4668837"/>
          </a:xfrm>
          <a:prstGeom prst="ellipse">
            <a:avLst/>
          </a:prstGeom>
          <a:solidFill>
            <a:srgbClr val="DFC76F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PE"/>
          </a:p>
        </p:txBody>
      </p:sp>
      <p:sp>
        <p:nvSpPr>
          <p:cNvPr id="328707" name="Oval 3"/>
          <p:cNvSpPr>
            <a:spLocks noChangeArrowheads="1"/>
          </p:cNvSpPr>
          <p:nvPr/>
        </p:nvSpPr>
        <p:spPr bwMode="auto">
          <a:xfrm>
            <a:off x="1808306" y="2355383"/>
            <a:ext cx="3411538" cy="3349625"/>
          </a:xfrm>
          <a:prstGeom prst="ellipse">
            <a:avLst/>
          </a:prstGeom>
          <a:solidFill>
            <a:srgbClr val="008000"/>
          </a:solidFill>
          <a:ln w="762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PE"/>
          </a:p>
        </p:txBody>
      </p:sp>
      <p:sp>
        <p:nvSpPr>
          <p:cNvPr id="328708" name="Oval 4"/>
          <p:cNvSpPr>
            <a:spLocks noChangeArrowheads="1"/>
          </p:cNvSpPr>
          <p:nvPr/>
        </p:nvSpPr>
        <p:spPr bwMode="auto">
          <a:xfrm>
            <a:off x="2952894" y="3484095"/>
            <a:ext cx="2130425" cy="2039938"/>
          </a:xfrm>
          <a:prstGeom prst="ellipse">
            <a:avLst/>
          </a:prstGeom>
          <a:solidFill>
            <a:srgbClr val="993366"/>
          </a:solidFill>
          <a:ln w="762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PE"/>
          </a:p>
        </p:txBody>
      </p:sp>
      <p:sp>
        <p:nvSpPr>
          <p:cNvPr id="328709" name="Text Box 5"/>
          <p:cNvSpPr txBox="1">
            <a:spLocks noChangeArrowheads="1"/>
          </p:cNvSpPr>
          <p:nvPr/>
        </p:nvSpPr>
        <p:spPr bwMode="auto">
          <a:xfrm>
            <a:off x="2627784" y="1196752"/>
            <a:ext cx="24257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40000"/>
              </a:lnSpc>
              <a:spcBef>
                <a:spcPct val="50000"/>
              </a:spcBef>
            </a:pPr>
            <a:endParaRPr lang="es-PE" sz="2800" b="1" u="none" dirty="0">
              <a:solidFill>
                <a:srgbClr val="006600"/>
              </a:solidFill>
              <a:latin typeface="Arial" pitchFamily="34" charset="0"/>
            </a:endParaRPr>
          </a:p>
          <a:p>
            <a:pPr algn="just">
              <a:lnSpc>
                <a:spcPct val="40000"/>
              </a:lnSpc>
              <a:spcBef>
                <a:spcPct val="50000"/>
              </a:spcBef>
            </a:pPr>
            <a:r>
              <a:rPr lang="es-PE" sz="2800" b="1" u="none" dirty="0">
                <a:solidFill>
                  <a:srgbClr val="006600"/>
                </a:solidFill>
                <a:latin typeface="Arial" pitchFamily="34" charset="0"/>
              </a:rPr>
              <a:t>Orden </a:t>
            </a:r>
          </a:p>
          <a:p>
            <a:pPr algn="just">
              <a:lnSpc>
                <a:spcPct val="40000"/>
              </a:lnSpc>
              <a:spcBef>
                <a:spcPct val="50000"/>
              </a:spcBef>
            </a:pPr>
            <a:r>
              <a:rPr lang="es-PE" sz="2800" b="1" u="none" dirty="0">
                <a:solidFill>
                  <a:srgbClr val="006600"/>
                </a:solidFill>
                <a:latin typeface="Arial" pitchFamily="34" charset="0"/>
              </a:rPr>
              <a:t>Interno</a:t>
            </a:r>
            <a:endParaRPr lang="es-ES" sz="2800" b="1" u="none" dirty="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328710" name="Text Box 6"/>
          <p:cNvSpPr txBox="1">
            <a:spLocks noChangeArrowheads="1"/>
          </p:cNvSpPr>
          <p:nvPr/>
        </p:nvSpPr>
        <p:spPr bwMode="auto">
          <a:xfrm>
            <a:off x="3052813" y="2321942"/>
            <a:ext cx="2311400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40000"/>
              </a:lnSpc>
              <a:spcBef>
                <a:spcPct val="50000"/>
              </a:spcBef>
            </a:pPr>
            <a:endParaRPr lang="es-PE" sz="2800" b="1" u="none" dirty="0">
              <a:solidFill>
                <a:srgbClr val="F0E5BC"/>
              </a:solidFill>
              <a:latin typeface="Arial" pitchFamily="34" charset="0"/>
            </a:endParaRPr>
          </a:p>
          <a:p>
            <a:pPr algn="just">
              <a:lnSpc>
                <a:spcPct val="40000"/>
              </a:lnSpc>
              <a:spcBef>
                <a:spcPct val="50000"/>
              </a:spcBef>
            </a:pPr>
            <a:r>
              <a:rPr lang="es-PE" sz="2800" b="1" u="none" dirty="0">
                <a:solidFill>
                  <a:srgbClr val="F0E5BC"/>
                </a:solidFill>
                <a:latin typeface="Arial" pitchFamily="34" charset="0"/>
              </a:rPr>
              <a:t>Orden </a:t>
            </a:r>
          </a:p>
          <a:p>
            <a:pPr algn="just">
              <a:lnSpc>
                <a:spcPct val="40000"/>
              </a:lnSpc>
              <a:spcBef>
                <a:spcPct val="50000"/>
              </a:spcBef>
            </a:pPr>
            <a:r>
              <a:rPr lang="es-PE" sz="2800" b="1" u="none" dirty="0">
                <a:solidFill>
                  <a:srgbClr val="F0E5BC"/>
                </a:solidFill>
                <a:latin typeface="Arial" pitchFamily="34" charset="0"/>
              </a:rPr>
              <a:t>Público</a:t>
            </a:r>
            <a:endParaRPr lang="es-ES" sz="2800" b="1" u="none" dirty="0">
              <a:solidFill>
                <a:srgbClr val="F0E5BC"/>
              </a:solidFill>
              <a:latin typeface="Arial" pitchFamily="34" charset="0"/>
            </a:endParaRPr>
          </a:p>
        </p:txBody>
      </p:sp>
      <p:sp>
        <p:nvSpPr>
          <p:cNvPr id="328711" name="Text Box 7"/>
          <p:cNvSpPr txBox="1">
            <a:spLocks noChangeArrowheads="1"/>
          </p:cNvSpPr>
          <p:nvPr/>
        </p:nvSpPr>
        <p:spPr bwMode="auto">
          <a:xfrm>
            <a:off x="2924319" y="3680945"/>
            <a:ext cx="2036762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40000"/>
              </a:lnSpc>
              <a:spcBef>
                <a:spcPct val="50000"/>
              </a:spcBef>
            </a:pPr>
            <a:endParaRPr lang="es-PE" sz="2800" b="1" u="none" dirty="0">
              <a:solidFill>
                <a:schemeClr val="bg1"/>
              </a:solidFill>
              <a:latin typeface="Arial" pitchFamily="34" charset="0"/>
            </a:endParaRPr>
          </a:p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es-PE" sz="2800" b="1" u="none" dirty="0">
                <a:solidFill>
                  <a:schemeClr val="bg1"/>
                </a:solidFill>
                <a:latin typeface="Arial" pitchFamily="34" charset="0"/>
              </a:rPr>
              <a:t>Seguridad </a:t>
            </a:r>
          </a:p>
          <a:p>
            <a:pPr algn="r">
              <a:lnSpc>
                <a:spcPct val="40000"/>
              </a:lnSpc>
              <a:spcBef>
                <a:spcPct val="50000"/>
              </a:spcBef>
            </a:pPr>
            <a:r>
              <a:rPr lang="es-PE" sz="2800" b="1" u="none" dirty="0">
                <a:solidFill>
                  <a:schemeClr val="bg1"/>
                </a:solidFill>
                <a:latin typeface="Arial" pitchFamily="34" charset="0"/>
              </a:rPr>
              <a:t>Ciudadana</a:t>
            </a:r>
            <a:endParaRPr lang="es-ES" sz="2800" b="1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28712" name="Rectangle 8"/>
          <p:cNvSpPr>
            <a:spLocks noChangeArrowheads="1"/>
          </p:cNvSpPr>
          <p:nvPr/>
        </p:nvSpPr>
        <p:spPr bwMode="auto">
          <a:xfrm>
            <a:off x="2339752" y="260648"/>
            <a:ext cx="55157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s-PE" sz="2400" b="1" u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ORDEN INTERNO, ORDEN PUBLICO </a:t>
            </a:r>
            <a:br>
              <a:rPr lang="es-PE" sz="2400" b="1" u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</a:br>
            <a:r>
              <a:rPr lang="es-PE" sz="2400" b="1" u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Y SEGURIDAD CIUDADANA</a:t>
            </a:r>
            <a:endParaRPr lang="es-ES" sz="2400" b="1" u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28713" name="Text Box 9"/>
          <p:cNvSpPr txBox="1">
            <a:spLocks noChangeArrowheads="1"/>
          </p:cNvSpPr>
          <p:nvPr/>
        </p:nvSpPr>
        <p:spPr bwMode="auto">
          <a:xfrm>
            <a:off x="1331640" y="1829218"/>
            <a:ext cx="16292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200" b="1" u="none" dirty="0">
                <a:solidFill>
                  <a:srgbClr val="006600"/>
                </a:solidFill>
                <a:latin typeface="Arial" pitchFamily="34" charset="0"/>
              </a:rPr>
              <a:t>(Estabilidad, poderes y existencia del Estado)</a:t>
            </a:r>
            <a:endParaRPr lang="es-ES" sz="1200" b="1" u="none" dirty="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328714" name="Text Box 10"/>
          <p:cNvSpPr txBox="1">
            <a:spLocks noChangeArrowheads="1"/>
          </p:cNvSpPr>
          <p:nvPr/>
        </p:nvSpPr>
        <p:spPr bwMode="auto">
          <a:xfrm>
            <a:off x="2024826" y="3098520"/>
            <a:ext cx="1403350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1200" b="1" u="none" dirty="0">
                <a:solidFill>
                  <a:schemeClr val="bg1"/>
                </a:solidFill>
                <a:latin typeface="Arial" pitchFamily="34" charset="0"/>
              </a:rPr>
              <a:t>(Equilibrio social)</a:t>
            </a:r>
          </a:p>
          <a:p>
            <a:r>
              <a:rPr lang="es-ES_tradnl" sz="1200" b="1" u="none" dirty="0">
                <a:solidFill>
                  <a:schemeClr val="bg1"/>
                </a:solidFill>
                <a:latin typeface="Arial" pitchFamily="34" charset="0"/>
              </a:rPr>
              <a:t>(Tranquilidad, Seguridad, Salubridad y             Moralidad)</a:t>
            </a:r>
            <a:endParaRPr lang="es-ES_tradnl" sz="2400" u="none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s-ES" sz="1400" u="none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28715" name="Text Box 11"/>
          <p:cNvSpPr txBox="1">
            <a:spLocks noChangeArrowheads="1"/>
          </p:cNvSpPr>
          <p:nvPr/>
        </p:nvSpPr>
        <p:spPr bwMode="auto">
          <a:xfrm>
            <a:off x="3248169" y="4690595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1200" b="1" u="none">
                <a:solidFill>
                  <a:schemeClr val="bg1"/>
                </a:solidFill>
                <a:latin typeface="Arial" pitchFamily="34" charset="0"/>
              </a:rPr>
              <a:t>(Convivencia pacífica localizada).</a:t>
            </a:r>
            <a:endParaRPr lang="es-ES" sz="1200" u="none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328716" name="Text Box 12"/>
          <p:cNvSpPr txBox="1">
            <a:spLocks noChangeArrowheads="1"/>
          </p:cNvSpPr>
          <p:nvPr/>
        </p:nvSpPr>
        <p:spPr bwMode="auto">
          <a:xfrm>
            <a:off x="971600" y="6035675"/>
            <a:ext cx="7451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1800" b="1" u="none" dirty="0">
                <a:solidFill>
                  <a:srgbClr val="FF0000"/>
                </a:solidFill>
                <a:latin typeface="Arial" pitchFamily="34" charset="0"/>
              </a:rPr>
              <a:t>La PNP garantiza el Orden Interno, Orden Público y Seguridad Ciudadana por mandato legal.</a:t>
            </a:r>
            <a:endParaRPr lang="es-ES_tradnl" sz="1800" u="none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328717" name="AutoShape 13"/>
          <p:cNvSpPr>
            <a:spLocks noChangeArrowheads="1"/>
          </p:cNvSpPr>
          <p:nvPr/>
        </p:nvSpPr>
        <p:spPr bwMode="auto">
          <a:xfrm>
            <a:off x="5435650" y="2733675"/>
            <a:ext cx="647700" cy="23034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PE"/>
          </a:p>
        </p:txBody>
      </p:sp>
      <p:sp>
        <p:nvSpPr>
          <p:cNvPr id="328718" name="AutoShape 14"/>
          <p:cNvSpPr>
            <a:spLocks noChangeArrowheads="1"/>
          </p:cNvSpPr>
          <p:nvPr/>
        </p:nvSpPr>
        <p:spPr bwMode="auto">
          <a:xfrm>
            <a:off x="6156375" y="2060575"/>
            <a:ext cx="2160588" cy="3097213"/>
          </a:xfrm>
          <a:prstGeom prst="can">
            <a:avLst>
              <a:gd name="adj" fmla="val 33722"/>
            </a:avLst>
          </a:prstGeom>
          <a:solidFill>
            <a:srgbClr val="001E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PE"/>
          </a:p>
        </p:txBody>
      </p:sp>
      <p:grpSp>
        <p:nvGrpSpPr>
          <p:cNvPr id="21" name="20 Grupo"/>
          <p:cNvGrpSpPr/>
          <p:nvPr/>
        </p:nvGrpSpPr>
        <p:grpSpPr>
          <a:xfrm>
            <a:off x="6248034" y="2348880"/>
            <a:ext cx="1975682" cy="2592288"/>
            <a:chOff x="6248034" y="2925834"/>
            <a:chExt cx="1975682" cy="1329452"/>
          </a:xfrm>
        </p:grpSpPr>
        <p:sp>
          <p:nvSpPr>
            <p:cNvPr id="328720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6248034" y="2925834"/>
              <a:ext cx="1975682" cy="475253"/>
            </a:xfrm>
            <a:prstGeom prst="rect">
              <a:avLst/>
            </a:prstGeom>
          </p:spPr>
          <p:txBody>
            <a:bodyPr wrap="none" fromWordArt="1">
              <a:prstTxWarp prst="textArchDown">
                <a:avLst/>
              </a:prstTxWarp>
            </a:bodyPr>
            <a:lstStyle/>
            <a:p>
              <a:pPr algn="ctr"/>
              <a:r>
                <a:rPr lang="es-PE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ASEGURAR</a:t>
              </a:r>
            </a:p>
          </p:txBody>
        </p:sp>
        <p:sp>
          <p:nvSpPr>
            <p:cNvPr id="328721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6248034" y="3206380"/>
              <a:ext cx="1975682" cy="475253"/>
            </a:xfrm>
            <a:prstGeom prst="rect">
              <a:avLst/>
            </a:prstGeom>
          </p:spPr>
          <p:txBody>
            <a:bodyPr wrap="none" fromWordArt="1">
              <a:prstTxWarp prst="textArchDown">
                <a:avLst/>
              </a:prstTxWarp>
            </a:bodyPr>
            <a:lstStyle/>
            <a:p>
              <a:pPr algn="ctr"/>
              <a:r>
                <a:rPr lang="es-PE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DERECHOS  Y</a:t>
              </a:r>
            </a:p>
          </p:txBody>
        </p:sp>
        <p:sp>
          <p:nvSpPr>
            <p:cNvPr id="328722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6248034" y="3501581"/>
              <a:ext cx="1975682" cy="475253"/>
            </a:xfrm>
            <a:prstGeom prst="rect">
              <a:avLst/>
            </a:prstGeom>
          </p:spPr>
          <p:txBody>
            <a:bodyPr wrap="none" fromWordArt="1">
              <a:prstTxWarp prst="textArchDown">
                <a:avLst/>
              </a:prstTxWarp>
            </a:bodyPr>
            <a:lstStyle/>
            <a:p>
              <a:pPr algn="ctr"/>
              <a:r>
                <a:rPr lang="es-PE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LIBERTADES</a:t>
              </a:r>
            </a:p>
          </p:txBody>
        </p:sp>
        <p:sp>
          <p:nvSpPr>
            <p:cNvPr id="328723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6248034" y="3780033"/>
              <a:ext cx="1975682" cy="475253"/>
            </a:xfrm>
            <a:prstGeom prst="rect">
              <a:avLst/>
            </a:prstGeom>
          </p:spPr>
          <p:txBody>
            <a:bodyPr wrap="none" fromWordArt="1">
              <a:prstTxWarp prst="textArchDown">
                <a:avLst/>
              </a:prstTxWarp>
            </a:bodyPr>
            <a:lstStyle/>
            <a:p>
              <a:pPr algn="ctr"/>
              <a:r>
                <a:rPr lang="es-PE" sz="3600" kern="10" dirty="0">
                  <a:ln w="9525">
                    <a:noFill/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DE LAS PERSONAS</a:t>
              </a:r>
            </a:p>
          </p:txBody>
        </p:sp>
      </p:grpSp>
      <p:pic>
        <p:nvPicPr>
          <p:cNvPr id="20" name="Picture 4" descr="C:\Documents and Settings\cmejiav\Escritorio\GOBIERNOS REGIONALES\Logos\MININTE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88640"/>
            <a:ext cx="2165275" cy="5040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142875" y="626963"/>
            <a:ext cx="8786813" cy="78581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OBSERVATORIO DE LA VIOLENCIA Y LA CRIMINALIDAD</a:t>
            </a:r>
            <a:br>
              <a:rPr lang="es-E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s-E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ENFOQUE CONCEPTUAL</a:t>
            </a:r>
            <a:endParaRPr lang="es-E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687638" y="3330575"/>
            <a:ext cx="4178300" cy="8255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1290" tIns="0" rIns="161290" bIns="0" spcCol="1270" anchor="ctr"/>
          <a:lstStyle/>
          <a:p>
            <a:pPr defTabSz="1377950">
              <a:lnSpc>
                <a:spcPct val="90000"/>
              </a:lnSpc>
              <a:spcAft>
                <a:spcPct val="35000"/>
              </a:spcAft>
              <a:defRPr/>
            </a:pPr>
            <a:endParaRPr lang="es-PE" sz="3100"/>
          </a:p>
        </p:txBody>
      </p:sp>
      <p:sp>
        <p:nvSpPr>
          <p:cNvPr id="20" name="19 Rectángulo"/>
          <p:cNvSpPr/>
          <p:nvPr/>
        </p:nvSpPr>
        <p:spPr>
          <a:xfrm>
            <a:off x="7115175" y="2543175"/>
            <a:ext cx="1249363" cy="7826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10490" tIns="110490" rIns="110490" bIns="110490" spcCol="1270" anchor="ctr"/>
          <a:lstStyle/>
          <a:p>
            <a:pPr algn="ctr" defTabSz="1289050">
              <a:lnSpc>
                <a:spcPct val="90000"/>
              </a:lnSpc>
              <a:spcAft>
                <a:spcPct val="35000"/>
              </a:spcAft>
              <a:defRPr/>
            </a:pPr>
            <a:endParaRPr lang="es-PE" sz="2900"/>
          </a:p>
        </p:txBody>
      </p:sp>
      <p:sp>
        <p:nvSpPr>
          <p:cNvPr id="26" name="25 Rectángulo redondeado"/>
          <p:cNvSpPr/>
          <p:nvPr/>
        </p:nvSpPr>
        <p:spPr bwMode="auto">
          <a:xfrm>
            <a:off x="1364064" y="5077346"/>
            <a:ext cx="1651786" cy="141818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PE" sz="1600" b="1" dirty="0"/>
              <a:t>Establece la caracterización del delito (tendencias, perfiles)</a:t>
            </a:r>
          </a:p>
        </p:txBody>
      </p:sp>
      <p:sp>
        <p:nvSpPr>
          <p:cNvPr id="29" name="28 Rectángulo redondeado"/>
          <p:cNvSpPr/>
          <p:nvPr/>
        </p:nvSpPr>
        <p:spPr bwMode="auto">
          <a:xfrm>
            <a:off x="270277" y="3077096"/>
            <a:ext cx="1651785" cy="141818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PE" sz="1600" b="1" dirty="0"/>
              <a:t>Determina la dimensión real de la violencia.</a:t>
            </a:r>
          </a:p>
        </p:txBody>
      </p:sp>
      <p:sp>
        <p:nvSpPr>
          <p:cNvPr id="32" name="31 Rectángulo redondeado"/>
          <p:cNvSpPr/>
          <p:nvPr/>
        </p:nvSpPr>
        <p:spPr bwMode="auto">
          <a:xfrm>
            <a:off x="3797702" y="5229200"/>
            <a:ext cx="1651785" cy="141818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PE" sz="1600" b="1" dirty="0"/>
              <a:t>Identifica factores de riesgo (genera hipótesis)</a:t>
            </a:r>
          </a:p>
        </p:txBody>
      </p:sp>
      <p:sp>
        <p:nvSpPr>
          <p:cNvPr id="35" name="34 Rectángulo redondeado"/>
          <p:cNvSpPr/>
          <p:nvPr/>
        </p:nvSpPr>
        <p:spPr bwMode="auto">
          <a:xfrm>
            <a:off x="6413902" y="5005909"/>
            <a:ext cx="1651785" cy="141818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PE" sz="1600" b="1" dirty="0"/>
              <a:t>Prioriza las estrategias de intervención</a:t>
            </a:r>
          </a:p>
        </p:txBody>
      </p:sp>
      <p:sp>
        <p:nvSpPr>
          <p:cNvPr id="38" name="37 Rectángulo redondeado"/>
          <p:cNvSpPr/>
          <p:nvPr/>
        </p:nvSpPr>
        <p:spPr bwMode="auto">
          <a:xfrm>
            <a:off x="7150502" y="3005659"/>
            <a:ext cx="1651785" cy="1418183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53340" tIns="53340" rIns="53340" bIns="5334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s-PE" sz="1600" b="1" dirty="0"/>
              <a:t>Provee información confiable de soporte para toma de decisiones.</a:t>
            </a:r>
          </a:p>
        </p:txBody>
      </p:sp>
      <p:sp>
        <p:nvSpPr>
          <p:cNvPr id="39" name="38 Rectángulo redondeado"/>
          <p:cNvSpPr/>
          <p:nvPr/>
        </p:nvSpPr>
        <p:spPr>
          <a:xfrm>
            <a:off x="2857488" y="3286124"/>
            <a:ext cx="3357586" cy="92869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PE" dirty="0"/>
              <a:t>ES UN SISTEMA DE VIGILANCIA</a:t>
            </a:r>
          </a:p>
        </p:txBody>
      </p:sp>
      <p:sp>
        <p:nvSpPr>
          <p:cNvPr id="40" name="39 Flecha abajo"/>
          <p:cNvSpPr/>
          <p:nvPr/>
        </p:nvSpPr>
        <p:spPr>
          <a:xfrm>
            <a:off x="4036215" y="2686586"/>
            <a:ext cx="1000132" cy="571504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42" name="41 Flecha abajo"/>
          <p:cNvSpPr/>
          <p:nvPr/>
        </p:nvSpPr>
        <p:spPr>
          <a:xfrm>
            <a:off x="4445000" y="4429125"/>
            <a:ext cx="357188" cy="571500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43" name="42 Flecha abajo"/>
          <p:cNvSpPr/>
          <p:nvPr/>
        </p:nvSpPr>
        <p:spPr>
          <a:xfrm rot="19472568">
            <a:off x="5938838" y="4337050"/>
            <a:ext cx="357187" cy="571500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44" name="43 Flecha abajo"/>
          <p:cNvSpPr/>
          <p:nvPr/>
        </p:nvSpPr>
        <p:spPr>
          <a:xfrm rot="1663210">
            <a:off x="2928938" y="4357688"/>
            <a:ext cx="357187" cy="571500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45" name="44 Flecha abajo"/>
          <p:cNvSpPr/>
          <p:nvPr/>
        </p:nvSpPr>
        <p:spPr>
          <a:xfrm rot="16200000">
            <a:off x="6465094" y="3429794"/>
            <a:ext cx="357188" cy="571500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46" name="45 Flecha abajo"/>
          <p:cNvSpPr/>
          <p:nvPr/>
        </p:nvSpPr>
        <p:spPr>
          <a:xfrm rot="5400000">
            <a:off x="2213769" y="3501232"/>
            <a:ext cx="357187" cy="571500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grpSp>
        <p:nvGrpSpPr>
          <p:cNvPr id="41" name="40 Grupo"/>
          <p:cNvGrpSpPr/>
          <p:nvPr/>
        </p:nvGrpSpPr>
        <p:grpSpPr>
          <a:xfrm>
            <a:off x="3321844" y="1517088"/>
            <a:ext cx="2428875" cy="1071563"/>
            <a:chOff x="3500438" y="1428750"/>
            <a:chExt cx="2428875" cy="1071563"/>
          </a:xfrm>
        </p:grpSpPr>
        <p:sp>
          <p:nvSpPr>
            <p:cNvPr id="47" name="46 Redondear rectángulo de esquina diagonal"/>
            <p:cNvSpPr/>
            <p:nvPr/>
          </p:nvSpPr>
          <p:spPr bwMode="auto">
            <a:xfrm>
              <a:off x="3500438" y="1428750"/>
              <a:ext cx="2428875" cy="1071563"/>
            </a:xfrm>
            <a:prstGeom prst="round2DiagRect">
              <a:avLst>
                <a:gd name="adj1" fmla="val 32631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16409" name="12 CuadroTexto"/>
            <p:cNvSpPr txBox="1">
              <a:spLocks noChangeArrowheads="1"/>
            </p:cNvSpPr>
            <p:nvPr/>
          </p:nvSpPr>
          <p:spPr bwMode="auto">
            <a:xfrm>
              <a:off x="4230046" y="1660043"/>
              <a:ext cx="1638098" cy="553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s-PE" sz="10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OBSERVATORIO DE LA VIOLENCIA Y LA </a:t>
              </a:r>
            </a:p>
            <a:p>
              <a:r>
                <a:rPr lang="es-PE" sz="10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CRIMINALIDAD</a:t>
              </a:r>
            </a:p>
          </p:txBody>
        </p:sp>
        <p:pic>
          <p:nvPicPr>
            <p:cNvPr id="49" name="Picture 2" descr="C:\Documents and Settings\cmejiav\Escritorio\2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3889" y="1484784"/>
              <a:ext cx="72008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2" descr="http://humanities.byu.edu/spanish/mundo/gifs/peru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1173" y="1681756"/>
              <a:ext cx="158280" cy="257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" name="Picture 4" descr="C:\Documents and Settings\cmejiav\Escritorio\GOBIERNOS REGIONALES\Logos\MININTER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1520" y="188640"/>
            <a:ext cx="2165275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Skatepark Villa El Salvador - Lima, , Pe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509120"/>
            <a:ext cx="8817306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254" name="Picture 6" descr="Skatepark Villa El Salvador - Lima, , Pe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32656"/>
            <a:ext cx="5832648" cy="417646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395536" y="1484784"/>
            <a:ext cx="23042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Utilización pacífica de vías y espacios públicos </a:t>
            </a:r>
            <a:endParaRPr lang="es-ES_tradnl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illa El Salvador: Construir el Frente Popular Para El Cambio"/>
          <p:cNvPicPr>
            <a:picLocks noChangeAspect="1" noChangeArrowheads="1"/>
          </p:cNvPicPr>
          <p:nvPr/>
        </p:nvPicPr>
        <p:blipFill>
          <a:blip r:embed="rId2" cstate="print"/>
          <a:srcRect t="6103"/>
          <a:stretch>
            <a:fillRect/>
          </a:stretch>
        </p:blipFill>
        <p:spPr bwMode="auto">
          <a:xfrm>
            <a:off x="4355976" y="3284984"/>
            <a:ext cx="4286250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5538" name="Picture 2" descr="http://www.travelblog.org/pix/shi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" y="-136525"/>
            <a:ext cx="9525" cy="9525"/>
          </a:xfrm>
          <a:prstGeom prst="rect">
            <a:avLst/>
          </a:prstGeom>
          <a:noFill/>
        </p:spPr>
      </p:pic>
      <p:pic>
        <p:nvPicPr>
          <p:cNvPr id="65540" name="Picture 4" descr="http://www.travelblog.org/pix/shi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" y="-136525"/>
            <a:ext cx="9525" cy="9525"/>
          </a:xfrm>
          <a:prstGeom prst="rect">
            <a:avLst/>
          </a:prstGeom>
          <a:noFill/>
        </p:spPr>
      </p:pic>
      <p:pic>
        <p:nvPicPr>
          <p:cNvPr id="65542" name="Picture 6" descr="http://www.travelblog.org/pix/shi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" y="-136525"/>
            <a:ext cx="9525" cy="9525"/>
          </a:xfrm>
          <a:prstGeom prst="rect">
            <a:avLst/>
          </a:prstGeom>
          <a:noFill/>
        </p:spPr>
      </p:pic>
      <p:pic>
        <p:nvPicPr>
          <p:cNvPr id="65543" name="Picture 7" descr="C:\Users\Administrador\Pictures\lomochurchsitelq4.jpg"/>
          <p:cNvPicPr>
            <a:picLocks noChangeAspect="1" noChangeArrowheads="1"/>
          </p:cNvPicPr>
          <p:nvPr/>
        </p:nvPicPr>
        <p:blipFill>
          <a:blip r:embed="rId4" cstate="print"/>
          <a:srcRect t="543"/>
          <a:stretch>
            <a:fillRect/>
          </a:stretch>
        </p:blipFill>
        <p:spPr bwMode="auto">
          <a:xfrm>
            <a:off x="467544" y="908720"/>
            <a:ext cx="3636404" cy="5328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6 Rectángulo"/>
          <p:cNvSpPr/>
          <p:nvPr/>
        </p:nvSpPr>
        <p:spPr>
          <a:xfrm>
            <a:off x="4716016" y="1844824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Recuperaciones espacios públicos</a:t>
            </a:r>
            <a:endParaRPr lang="es-ES_tradnl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19"/>
            <a:ext cx="8229600" cy="201622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P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“Perú, sociedad con valores y cultura cívica, conviviendo en ciudades seguras”</a:t>
            </a:r>
            <a:endParaRPr lang="es-PE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C:\Documents and Settings\cmejiav\Escritorio\GOBIERNOS REGIONALES\Logos\MININT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2165275" cy="50405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3959424" y="5517232"/>
            <a:ext cx="518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rgbClr val="FF0000"/>
                </a:solidFill>
              </a:rPr>
              <a:t>     ¡Muchas gracias!</a:t>
            </a:r>
            <a:endParaRPr lang="es-ES" sz="4400" b="1" dirty="0">
              <a:solidFill>
                <a:srgbClr val="FF0000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43608" y="3212976"/>
            <a:ext cx="7056784" cy="132343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PE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“Invertir en seguridad es invertir en el desarrollo del país”</a:t>
            </a:r>
            <a:endParaRPr lang="es-P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3393137" y="3854160"/>
            <a:ext cx="2341563" cy="2815200"/>
          </a:xfrm>
          <a:prstGeom prst="round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 anchor="ctr">
            <a:noAutofit/>
          </a:bodyPr>
          <a:lstStyle/>
          <a:p>
            <a:pPr marL="266700" indent="-266700">
              <a:buFont typeface="Wingdings" pitchFamily="2" charset="2"/>
              <a:buChar char="v"/>
            </a:pPr>
            <a:r>
              <a:rPr lang="es-ES_tradnl" sz="1200" b="1" u="none" dirty="0">
                <a:solidFill>
                  <a:schemeClr val="bg1"/>
                </a:solidFill>
                <a:latin typeface="Arial Narrow" pitchFamily="34" charset="0"/>
              </a:rPr>
              <a:t>Desastres Naturales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es-ES_tradnl" sz="1200" b="1" u="none" dirty="0">
                <a:solidFill>
                  <a:schemeClr val="bg1"/>
                </a:solidFill>
                <a:latin typeface="Arial Narrow" pitchFamily="34" charset="0"/>
              </a:rPr>
              <a:t>Contrabando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es-ES_tradnl" sz="1200" b="1" u="none" dirty="0">
                <a:solidFill>
                  <a:schemeClr val="bg1"/>
                </a:solidFill>
                <a:latin typeface="Arial Narrow" pitchFamily="34" charset="0"/>
              </a:rPr>
              <a:t>Bloqueo Carreteras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es-ES_tradnl" sz="1200" b="1" u="none" dirty="0">
                <a:solidFill>
                  <a:schemeClr val="bg1"/>
                </a:solidFill>
                <a:latin typeface="Arial Narrow" pitchFamily="34" charset="0"/>
              </a:rPr>
              <a:t>Toma Centros de </a:t>
            </a:r>
            <a:r>
              <a:rPr lang="es-ES_tradnl" sz="1200" b="1" u="none" dirty="0" err="1">
                <a:solidFill>
                  <a:schemeClr val="bg1"/>
                </a:solidFill>
                <a:latin typeface="Arial Narrow" pitchFamily="34" charset="0"/>
              </a:rPr>
              <a:t>Producc</a:t>
            </a:r>
            <a:r>
              <a:rPr lang="es-ES_tradnl" sz="1200" b="1" u="none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es-ES_tradnl" sz="1200" b="1" u="none" dirty="0">
                <a:solidFill>
                  <a:schemeClr val="bg1"/>
                </a:solidFill>
                <a:latin typeface="Arial Narrow" pitchFamily="34" charset="0"/>
              </a:rPr>
              <a:t>Seguridad SS.EE.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es-ES_tradnl" sz="1200" b="1" u="none" dirty="0">
                <a:solidFill>
                  <a:schemeClr val="bg1"/>
                </a:solidFill>
                <a:latin typeface="Arial Narrow" pitchFamily="34" charset="0"/>
              </a:rPr>
              <a:t>Huelgas, Paros Nacionales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es-ES_tradnl" sz="1200" b="1" u="none" dirty="0">
                <a:solidFill>
                  <a:schemeClr val="bg1"/>
                </a:solidFill>
                <a:latin typeface="Arial Narrow" pitchFamily="34" charset="0"/>
              </a:rPr>
              <a:t>Comisión de Delitos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es-ES_tradnl" sz="1200" b="1" u="none" dirty="0">
                <a:solidFill>
                  <a:schemeClr val="bg1"/>
                </a:solidFill>
                <a:latin typeface="Arial Narrow" pitchFamily="34" charset="0"/>
              </a:rPr>
              <a:t>Inseguridad Vial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es-ES_tradnl" sz="1200" b="1" u="none" dirty="0">
                <a:solidFill>
                  <a:schemeClr val="bg1"/>
                </a:solidFill>
                <a:latin typeface="Arial Narrow" pitchFamily="34" charset="0"/>
              </a:rPr>
              <a:t>Concentraciones, Marchas 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es-ES_tradnl" sz="1200" b="1" u="none" dirty="0">
                <a:solidFill>
                  <a:schemeClr val="bg1"/>
                </a:solidFill>
                <a:latin typeface="Arial Narrow" pitchFamily="34" charset="0"/>
              </a:rPr>
              <a:t>Espectáculos </a:t>
            </a:r>
            <a:r>
              <a:rPr lang="es-ES_tradnl" sz="1200" b="1" u="none" dirty="0" smtClean="0">
                <a:solidFill>
                  <a:schemeClr val="bg1"/>
                </a:solidFill>
                <a:latin typeface="Arial Narrow" pitchFamily="34" charset="0"/>
              </a:rPr>
              <a:t>Públicos</a:t>
            </a:r>
            <a:endParaRPr lang="es-ES_tradnl" sz="1200" b="1" u="none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6659" name="Rectangle 3"/>
          <p:cNvSpPr>
            <a:spLocks noChangeArrowheads="1"/>
          </p:cNvSpPr>
          <p:nvPr/>
        </p:nvSpPr>
        <p:spPr bwMode="auto">
          <a:xfrm>
            <a:off x="5949454" y="3814155"/>
            <a:ext cx="2366962" cy="2815200"/>
          </a:xfrm>
          <a:prstGeom prst="round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 anchor="ctr">
            <a:noAutofit/>
          </a:bodyPr>
          <a:lstStyle/>
          <a:p>
            <a:pPr marL="266700" indent="-266700">
              <a:buFont typeface="Wingdings" pitchFamily="2" charset="2"/>
              <a:buChar char="v"/>
            </a:pPr>
            <a:r>
              <a:rPr lang="es-ES_tradnl" sz="1200" b="1" u="none" dirty="0" smtClean="0">
                <a:solidFill>
                  <a:schemeClr val="bg1"/>
                </a:solidFill>
                <a:latin typeface="Arial Narrow" pitchFamily="34" charset="0"/>
              </a:rPr>
              <a:t>Pandillaje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es-ES_tradnl" sz="1200" b="1" dirty="0" smtClean="0">
                <a:solidFill>
                  <a:schemeClr val="bg1"/>
                </a:solidFill>
                <a:latin typeface="Arial Narrow" pitchFamily="34" charset="0"/>
              </a:rPr>
              <a:t>Hurto, robo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es-ES_tradnl" sz="1200" b="1" dirty="0" smtClean="0">
                <a:solidFill>
                  <a:schemeClr val="bg1"/>
                </a:solidFill>
                <a:latin typeface="Arial Narrow" pitchFamily="34" charset="0"/>
              </a:rPr>
              <a:t>Lesiones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es-ES_tradnl" sz="1200" b="1" u="none" dirty="0" err="1" smtClean="0">
                <a:solidFill>
                  <a:schemeClr val="bg1"/>
                </a:solidFill>
                <a:latin typeface="Arial Narrow" pitchFamily="34" charset="0"/>
              </a:rPr>
              <a:t>Infracc</a:t>
            </a:r>
            <a:r>
              <a:rPr lang="es-ES_tradnl" sz="1200" b="1" u="none" dirty="0">
                <a:solidFill>
                  <a:schemeClr val="bg1"/>
                </a:solidFill>
                <a:latin typeface="Arial Narrow" pitchFamily="34" charset="0"/>
              </a:rPr>
              <a:t>. Penales Leves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es-ES_tradnl" sz="1200" b="1" u="none" dirty="0">
                <a:solidFill>
                  <a:schemeClr val="bg1"/>
                </a:solidFill>
                <a:latin typeface="Arial Narrow" pitchFamily="34" charset="0"/>
              </a:rPr>
              <a:t>Niños y Adolescentes en Situación de Peligro.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es-ES_tradnl" sz="1200" b="1" u="none" dirty="0">
                <a:solidFill>
                  <a:schemeClr val="bg1"/>
                </a:solidFill>
                <a:latin typeface="Arial Narrow" pitchFamily="34" charset="0"/>
              </a:rPr>
              <a:t>Prostitución Infantil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es-ES_tradnl" sz="1200" b="1" u="none" dirty="0">
                <a:solidFill>
                  <a:schemeClr val="bg1"/>
                </a:solidFill>
                <a:latin typeface="Arial Narrow" pitchFamily="34" charset="0"/>
              </a:rPr>
              <a:t>Consumo de Alcohol y Drogas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es-ES_tradnl" sz="1200" b="1" u="none" dirty="0">
                <a:solidFill>
                  <a:schemeClr val="bg1"/>
                </a:solidFill>
                <a:latin typeface="Arial Narrow" pitchFamily="34" charset="0"/>
              </a:rPr>
              <a:t>Micro-comercialización de Drogas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es-ES_tradnl" sz="1200" b="1" u="none" dirty="0">
                <a:solidFill>
                  <a:schemeClr val="bg1"/>
                </a:solidFill>
                <a:latin typeface="Arial Narrow" pitchFamily="34" charset="0"/>
              </a:rPr>
              <a:t>Infracciones al Reglamento de </a:t>
            </a:r>
            <a:r>
              <a:rPr lang="es-ES_tradnl" sz="1200" b="1" u="none" dirty="0" smtClean="0">
                <a:solidFill>
                  <a:schemeClr val="bg1"/>
                </a:solidFill>
                <a:latin typeface="Arial Narrow" pitchFamily="34" charset="0"/>
              </a:rPr>
              <a:t>Transito</a:t>
            </a:r>
            <a:endParaRPr lang="es-ES_tradnl" sz="1200" b="1" u="none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26660" name="Rectangle 4"/>
          <p:cNvSpPr>
            <a:spLocks noChangeArrowheads="1"/>
          </p:cNvSpPr>
          <p:nvPr/>
        </p:nvSpPr>
        <p:spPr bwMode="auto">
          <a:xfrm>
            <a:off x="971600" y="3845905"/>
            <a:ext cx="2243137" cy="2815200"/>
          </a:xfrm>
          <a:prstGeom prst="round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92075" tIns="46038" rIns="92075" bIns="46038" anchor="ctr">
            <a:noAutofit/>
          </a:bodyPr>
          <a:lstStyle/>
          <a:p>
            <a:pPr marL="266700" indent="-266700">
              <a:buFont typeface="Wingdings" pitchFamily="2" charset="2"/>
              <a:buChar char="v"/>
            </a:pPr>
            <a:r>
              <a:rPr lang="es-ES_tradnl" sz="1200" b="1" u="none" dirty="0">
                <a:solidFill>
                  <a:srgbClr val="008000"/>
                </a:solidFill>
                <a:latin typeface="Arial Narrow" pitchFamily="34" charset="0"/>
              </a:rPr>
              <a:t>Terrorismo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es-ES_tradnl" sz="1200" b="1" u="none" dirty="0">
                <a:solidFill>
                  <a:srgbClr val="008000"/>
                </a:solidFill>
                <a:latin typeface="Arial Narrow" pitchFamily="34" charset="0"/>
              </a:rPr>
              <a:t>Corrupción Generalizada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es-ES_tradnl" sz="1200" b="1" u="none" dirty="0">
                <a:solidFill>
                  <a:srgbClr val="008000"/>
                </a:solidFill>
                <a:latin typeface="Arial Narrow" pitchFamily="34" charset="0"/>
              </a:rPr>
              <a:t>TID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es-ES_tradnl" sz="1200" b="1" u="none" dirty="0">
                <a:solidFill>
                  <a:srgbClr val="008000"/>
                </a:solidFill>
                <a:latin typeface="Arial Narrow" pitchFamily="34" charset="0"/>
              </a:rPr>
              <a:t>Fraude Electoral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es-ES_tradnl" sz="1200" b="1" u="none" dirty="0">
                <a:solidFill>
                  <a:srgbClr val="008000"/>
                </a:solidFill>
                <a:latin typeface="Arial Narrow" pitchFamily="34" charset="0"/>
              </a:rPr>
              <a:t>Atentado contra  los Poderes del Estado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es-ES_tradnl" sz="1200" b="1" u="none" dirty="0">
                <a:solidFill>
                  <a:srgbClr val="008000"/>
                </a:solidFill>
                <a:latin typeface="Arial Narrow" pitchFamily="34" charset="0"/>
              </a:rPr>
              <a:t>Trafico de Armas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es-ES_tradnl" sz="1200" b="1" u="none" dirty="0">
                <a:solidFill>
                  <a:srgbClr val="008000"/>
                </a:solidFill>
                <a:latin typeface="Arial Narrow" pitchFamily="34" charset="0"/>
              </a:rPr>
              <a:t>Falsificación de Moneda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es-ES_tradnl" sz="1200" b="1" u="none" dirty="0">
                <a:solidFill>
                  <a:srgbClr val="008000"/>
                </a:solidFill>
                <a:latin typeface="Arial Narrow" pitchFamily="34" charset="0"/>
              </a:rPr>
              <a:t>Atentado Medio   Ambiente y Ecología</a:t>
            </a:r>
          </a:p>
          <a:p>
            <a:pPr marL="266700" indent="-266700">
              <a:buFont typeface="Wingdings" pitchFamily="2" charset="2"/>
              <a:buChar char="v"/>
            </a:pPr>
            <a:r>
              <a:rPr lang="es-ES_tradnl" sz="1200" b="1" u="none" dirty="0">
                <a:solidFill>
                  <a:srgbClr val="008000"/>
                </a:solidFill>
                <a:latin typeface="Arial Narrow" pitchFamily="34" charset="0"/>
              </a:rPr>
              <a:t>Violación de </a:t>
            </a:r>
            <a:r>
              <a:rPr lang="es-ES_tradnl" sz="1200" b="1" u="none" dirty="0" smtClean="0">
                <a:solidFill>
                  <a:srgbClr val="008000"/>
                </a:solidFill>
                <a:latin typeface="Arial Narrow" pitchFamily="34" charset="0"/>
              </a:rPr>
              <a:t>Fronteras</a:t>
            </a:r>
            <a:endParaRPr lang="es-ES_tradnl" sz="1200" b="1" u="none" dirty="0">
              <a:solidFill>
                <a:srgbClr val="008000"/>
              </a:solidFill>
              <a:latin typeface="Arial Narrow" pitchFamily="34" charset="0"/>
            </a:endParaRPr>
          </a:p>
        </p:txBody>
      </p:sp>
      <p:sp>
        <p:nvSpPr>
          <p:cNvPr id="326663" name="AutoShape 7"/>
          <p:cNvSpPr>
            <a:spLocks noChangeArrowheads="1"/>
          </p:cNvSpPr>
          <p:nvPr/>
        </p:nvSpPr>
        <p:spPr bwMode="auto">
          <a:xfrm>
            <a:off x="4370249" y="2350306"/>
            <a:ext cx="395376" cy="331788"/>
          </a:xfrm>
          <a:prstGeom prst="downArrow">
            <a:avLst>
              <a:gd name="adj1" fmla="val 50000"/>
              <a:gd name="adj2" fmla="val 42168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PE"/>
          </a:p>
        </p:txBody>
      </p:sp>
      <p:sp>
        <p:nvSpPr>
          <p:cNvPr id="326664" name="AutoShape 8"/>
          <p:cNvSpPr>
            <a:spLocks noChangeArrowheads="1"/>
          </p:cNvSpPr>
          <p:nvPr/>
        </p:nvSpPr>
        <p:spPr bwMode="auto">
          <a:xfrm>
            <a:off x="4381456" y="3512815"/>
            <a:ext cx="350738" cy="276225"/>
          </a:xfrm>
          <a:prstGeom prst="downArrow">
            <a:avLst>
              <a:gd name="adj1" fmla="val 50000"/>
              <a:gd name="adj2" fmla="val 39575"/>
            </a:avLst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PE"/>
          </a:p>
        </p:txBody>
      </p:sp>
      <p:sp>
        <p:nvSpPr>
          <p:cNvPr id="326665" name="Rectangle 9"/>
          <p:cNvSpPr>
            <a:spLocks noChangeArrowheads="1"/>
          </p:cNvSpPr>
          <p:nvPr/>
        </p:nvSpPr>
        <p:spPr bwMode="auto">
          <a:xfrm>
            <a:off x="860122" y="2906105"/>
            <a:ext cx="7414766" cy="545541"/>
          </a:xfrm>
          <a:prstGeom prst="round2DiagRect">
            <a:avLst>
              <a:gd name="adj1" fmla="val 33428"/>
              <a:gd name="adj2" fmla="val 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  <a:flatTx/>
          </a:bodyPr>
          <a:lstStyle/>
          <a:p>
            <a:pPr algn="ctr"/>
            <a:r>
              <a:rPr lang="es-ES_tradnl" sz="2600" b="1" u="none">
                <a:solidFill>
                  <a:schemeClr val="bg1"/>
                </a:solidFill>
                <a:latin typeface="Arial" pitchFamily="34" charset="0"/>
              </a:rPr>
              <a:t>Riesgos </a:t>
            </a:r>
          </a:p>
        </p:txBody>
      </p:sp>
      <p:sp>
        <p:nvSpPr>
          <p:cNvPr id="326673" name="AutoShape 17"/>
          <p:cNvSpPr>
            <a:spLocks noChangeArrowheads="1"/>
          </p:cNvSpPr>
          <p:nvPr/>
        </p:nvSpPr>
        <p:spPr bwMode="auto">
          <a:xfrm>
            <a:off x="1895480" y="2350306"/>
            <a:ext cx="395376" cy="331788"/>
          </a:xfrm>
          <a:prstGeom prst="downArrow">
            <a:avLst>
              <a:gd name="adj1" fmla="val 50000"/>
              <a:gd name="adj2" fmla="val 42168"/>
            </a:avLst>
          </a:prstGeom>
          <a:solidFill>
            <a:srgbClr val="CCCC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PE"/>
          </a:p>
        </p:txBody>
      </p:sp>
      <p:sp>
        <p:nvSpPr>
          <p:cNvPr id="326674" name="AutoShape 18"/>
          <p:cNvSpPr>
            <a:spLocks noChangeArrowheads="1"/>
          </p:cNvSpPr>
          <p:nvPr/>
        </p:nvSpPr>
        <p:spPr bwMode="auto">
          <a:xfrm>
            <a:off x="6935247" y="2350306"/>
            <a:ext cx="395376" cy="331788"/>
          </a:xfrm>
          <a:prstGeom prst="downArrow">
            <a:avLst>
              <a:gd name="adj1" fmla="val 50000"/>
              <a:gd name="adj2" fmla="val 42168"/>
            </a:avLst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PE"/>
          </a:p>
        </p:txBody>
      </p:sp>
      <p:sp>
        <p:nvSpPr>
          <p:cNvPr id="326675" name="AutoShape 19"/>
          <p:cNvSpPr>
            <a:spLocks noChangeArrowheads="1"/>
          </p:cNvSpPr>
          <p:nvPr/>
        </p:nvSpPr>
        <p:spPr bwMode="auto">
          <a:xfrm>
            <a:off x="1917800" y="3501702"/>
            <a:ext cx="350738" cy="276225"/>
          </a:xfrm>
          <a:prstGeom prst="downArrow">
            <a:avLst>
              <a:gd name="adj1" fmla="val 50000"/>
              <a:gd name="adj2" fmla="val 39575"/>
            </a:avLst>
          </a:prstGeom>
          <a:solidFill>
            <a:srgbClr val="CCCC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PE"/>
          </a:p>
        </p:txBody>
      </p:sp>
      <p:sp>
        <p:nvSpPr>
          <p:cNvPr id="326676" name="AutoShape 20"/>
          <p:cNvSpPr>
            <a:spLocks noChangeArrowheads="1"/>
          </p:cNvSpPr>
          <p:nvPr/>
        </p:nvSpPr>
        <p:spPr bwMode="auto">
          <a:xfrm>
            <a:off x="6957567" y="3512815"/>
            <a:ext cx="350738" cy="276225"/>
          </a:xfrm>
          <a:prstGeom prst="downArrow">
            <a:avLst>
              <a:gd name="adj1" fmla="val 50000"/>
              <a:gd name="adj2" fmla="val 39575"/>
            </a:avLst>
          </a:prstGeom>
          <a:solidFill>
            <a:srgbClr val="993366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PE"/>
          </a:p>
        </p:txBody>
      </p:sp>
      <p:sp>
        <p:nvSpPr>
          <p:cNvPr id="326677" name="AutoShape 21"/>
          <p:cNvSpPr>
            <a:spLocks noChangeArrowheads="1"/>
          </p:cNvSpPr>
          <p:nvPr/>
        </p:nvSpPr>
        <p:spPr bwMode="auto">
          <a:xfrm>
            <a:off x="2876183" y="1295177"/>
            <a:ext cx="888872" cy="405632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rgbClr val="77777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PE"/>
          </a:p>
        </p:txBody>
      </p:sp>
      <p:sp>
        <p:nvSpPr>
          <p:cNvPr id="326678" name="AutoShape 22"/>
          <p:cNvSpPr>
            <a:spLocks noChangeArrowheads="1"/>
          </p:cNvSpPr>
          <p:nvPr/>
        </p:nvSpPr>
        <p:spPr bwMode="auto">
          <a:xfrm>
            <a:off x="5413672" y="1295177"/>
            <a:ext cx="886520" cy="405632"/>
          </a:xfrm>
          <a:prstGeom prst="leftRightArrow">
            <a:avLst>
              <a:gd name="adj1" fmla="val 50000"/>
              <a:gd name="adj2" fmla="val 59841"/>
            </a:avLst>
          </a:prstGeom>
          <a:solidFill>
            <a:srgbClr val="777777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PE"/>
          </a:p>
        </p:txBody>
      </p:sp>
      <p:sp>
        <p:nvSpPr>
          <p:cNvPr id="326679" name="Oval 23"/>
          <p:cNvSpPr>
            <a:spLocks noChangeArrowheads="1"/>
          </p:cNvSpPr>
          <p:nvPr/>
        </p:nvSpPr>
        <p:spPr bwMode="auto">
          <a:xfrm>
            <a:off x="6396245" y="716942"/>
            <a:ext cx="1503363" cy="1570038"/>
          </a:xfrm>
          <a:prstGeom prst="ellipse">
            <a:avLst/>
          </a:prstGeom>
          <a:solidFill>
            <a:srgbClr val="993366"/>
          </a:solidFill>
          <a:ln w="762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s-ES" sz="1800" b="1" u="none">
                <a:solidFill>
                  <a:schemeClr val="bg1"/>
                </a:solidFill>
              </a:rPr>
              <a:t>Seguridad</a:t>
            </a:r>
          </a:p>
          <a:p>
            <a:pPr algn="ctr"/>
            <a:r>
              <a:rPr lang="es-ES" sz="1800" b="1" u="none">
                <a:solidFill>
                  <a:schemeClr val="bg1"/>
                </a:solidFill>
              </a:rPr>
              <a:t>Ciudadana</a:t>
            </a:r>
            <a:endParaRPr lang="es-ES" sz="1800"/>
          </a:p>
        </p:txBody>
      </p:sp>
      <p:sp>
        <p:nvSpPr>
          <p:cNvPr id="326680" name="Oval 24"/>
          <p:cNvSpPr>
            <a:spLocks noChangeArrowheads="1"/>
          </p:cNvSpPr>
          <p:nvPr/>
        </p:nvSpPr>
        <p:spPr bwMode="auto">
          <a:xfrm>
            <a:off x="3810392" y="694717"/>
            <a:ext cx="1503363" cy="1570038"/>
          </a:xfrm>
          <a:prstGeom prst="ellipse">
            <a:avLst/>
          </a:prstGeom>
          <a:solidFill>
            <a:srgbClr val="008000"/>
          </a:solidFill>
          <a:ln w="762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s-ES" sz="1800" b="1" u="none">
                <a:solidFill>
                  <a:srgbClr val="F0E5BC"/>
                </a:solidFill>
              </a:rPr>
              <a:t>Orden</a:t>
            </a:r>
          </a:p>
          <a:p>
            <a:pPr algn="ctr"/>
            <a:r>
              <a:rPr lang="es-ES" sz="1800" b="1" u="none">
                <a:solidFill>
                  <a:srgbClr val="F0E5BC"/>
                </a:solidFill>
              </a:rPr>
              <a:t>Público</a:t>
            </a:r>
            <a:endParaRPr lang="es-ES" sz="1800"/>
          </a:p>
        </p:txBody>
      </p:sp>
      <p:sp>
        <p:nvSpPr>
          <p:cNvPr id="326681" name="Rectangle 25"/>
          <p:cNvSpPr>
            <a:spLocks noChangeArrowheads="1"/>
          </p:cNvSpPr>
          <p:nvPr/>
        </p:nvSpPr>
        <p:spPr bwMode="auto">
          <a:xfrm>
            <a:off x="3704605" y="1161442"/>
            <a:ext cx="1516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1800" b="1" u="none">
                <a:solidFill>
                  <a:srgbClr val="F0E5BC"/>
                </a:solidFill>
                <a:latin typeface="Arial" pitchFamily="34" charset="0"/>
              </a:rPr>
              <a:t>     </a:t>
            </a:r>
            <a:endParaRPr lang="es-PE" sz="1800" b="1" u="none">
              <a:solidFill>
                <a:srgbClr val="F0E5BC"/>
              </a:solidFill>
              <a:latin typeface="Arial" pitchFamily="34" charset="0"/>
            </a:endParaRPr>
          </a:p>
        </p:txBody>
      </p:sp>
      <p:sp>
        <p:nvSpPr>
          <p:cNvPr id="326682" name="Oval 26"/>
          <p:cNvSpPr>
            <a:spLocks noChangeArrowheads="1"/>
          </p:cNvSpPr>
          <p:nvPr/>
        </p:nvSpPr>
        <p:spPr bwMode="auto">
          <a:xfrm>
            <a:off x="1338277" y="694717"/>
            <a:ext cx="1503363" cy="1570038"/>
          </a:xfrm>
          <a:prstGeom prst="ellipse">
            <a:avLst/>
          </a:prstGeom>
          <a:solidFill>
            <a:srgbClr val="DFC76F"/>
          </a:solidFill>
          <a:ln w="762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s-ES" sz="1800" b="1" u="none" dirty="0">
                <a:solidFill>
                  <a:srgbClr val="008000"/>
                </a:solidFill>
              </a:rPr>
              <a:t>Orden</a:t>
            </a:r>
          </a:p>
          <a:p>
            <a:pPr algn="ctr"/>
            <a:r>
              <a:rPr lang="es-ES" sz="1800" b="1" u="none" dirty="0">
                <a:solidFill>
                  <a:srgbClr val="008000"/>
                </a:solidFill>
              </a:rPr>
              <a:t>Interno</a:t>
            </a:r>
            <a:endParaRPr lang="es-ES" sz="1800" dirty="0"/>
          </a:p>
        </p:txBody>
      </p:sp>
      <p:pic>
        <p:nvPicPr>
          <p:cNvPr id="18" name="Picture 4" descr="C:\Documents and Settings\cmejiav\Escritorio\GOBIERNOS REGIONALES\Logos\MININTE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88640"/>
            <a:ext cx="2165275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9520" y="701551"/>
            <a:ext cx="7354888" cy="855241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SEGURIDAD CIUDADANA</a:t>
            </a:r>
          </a:p>
        </p:txBody>
      </p:sp>
      <p:sp>
        <p:nvSpPr>
          <p:cNvPr id="436230" name="Oval 6"/>
          <p:cNvSpPr>
            <a:spLocks noChangeArrowheads="1"/>
          </p:cNvSpPr>
          <p:nvPr/>
        </p:nvSpPr>
        <p:spPr bwMode="auto">
          <a:xfrm>
            <a:off x="539552" y="2475135"/>
            <a:ext cx="3635375" cy="3846066"/>
          </a:xfrm>
          <a:prstGeom prst="ellipse">
            <a:avLst/>
          </a:prstGeom>
          <a:solidFill>
            <a:srgbClr val="008000"/>
          </a:solidFill>
          <a:ln w="7620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s-PE" sz="2400" b="1" u="none" dirty="0">
                <a:solidFill>
                  <a:srgbClr val="F0E5BC"/>
                </a:solidFill>
                <a:latin typeface="Arial" pitchFamily="34" charset="0"/>
              </a:rPr>
              <a:t>Acción integrada </a:t>
            </a:r>
          </a:p>
          <a:p>
            <a:pPr algn="ctr"/>
            <a:r>
              <a:rPr lang="es-PE" sz="2400" b="1" u="none" dirty="0">
                <a:solidFill>
                  <a:srgbClr val="F0E5BC"/>
                </a:solidFill>
                <a:latin typeface="Arial" pitchFamily="34" charset="0"/>
              </a:rPr>
              <a:t>que desarrolla el</a:t>
            </a:r>
          </a:p>
          <a:p>
            <a:pPr algn="ctr"/>
            <a:r>
              <a:rPr lang="es-PE" sz="2400" b="1" u="none" dirty="0">
                <a:solidFill>
                  <a:srgbClr val="F0E5BC"/>
                </a:solidFill>
                <a:latin typeface="Arial" pitchFamily="34" charset="0"/>
              </a:rPr>
              <a:t> Estado con la</a:t>
            </a:r>
          </a:p>
          <a:p>
            <a:pPr algn="ctr"/>
            <a:r>
              <a:rPr lang="es-PE" sz="2400" b="1" u="none" dirty="0">
                <a:solidFill>
                  <a:srgbClr val="F0E5BC"/>
                </a:solidFill>
                <a:latin typeface="Arial" pitchFamily="34" charset="0"/>
              </a:rPr>
              <a:t>colaboración </a:t>
            </a:r>
          </a:p>
          <a:p>
            <a:pPr algn="ctr"/>
            <a:r>
              <a:rPr lang="es-PE" sz="2400" b="1" u="none" dirty="0">
                <a:solidFill>
                  <a:srgbClr val="F0E5BC"/>
                </a:solidFill>
                <a:latin typeface="Arial" pitchFamily="34" charset="0"/>
              </a:rPr>
              <a:t>ciudadanía</a:t>
            </a:r>
          </a:p>
        </p:txBody>
      </p:sp>
      <p:sp>
        <p:nvSpPr>
          <p:cNvPr id="436231" name="AutoShape 7"/>
          <p:cNvSpPr>
            <a:spLocks noChangeArrowheads="1"/>
          </p:cNvSpPr>
          <p:nvPr/>
        </p:nvSpPr>
        <p:spPr bwMode="auto">
          <a:xfrm>
            <a:off x="4319316" y="3552031"/>
            <a:ext cx="649288" cy="16922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483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endParaRPr lang="es-PE"/>
          </a:p>
        </p:txBody>
      </p:sp>
      <p:grpSp>
        <p:nvGrpSpPr>
          <p:cNvPr id="12" name="11 Grupo"/>
          <p:cNvGrpSpPr/>
          <p:nvPr/>
        </p:nvGrpSpPr>
        <p:grpSpPr>
          <a:xfrm>
            <a:off x="5209978" y="2343002"/>
            <a:ext cx="3429818" cy="4110334"/>
            <a:chOff x="5318646" y="2312988"/>
            <a:chExt cx="3069778" cy="3516039"/>
          </a:xfrm>
          <a:solidFill>
            <a:schemeClr val="accent3">
              <a:lumMod val="50000"/>
            </a:schemeClr>
          </a:solidFill>
        </p:grpSpPr>
        <p:sp>
          <p:nvSpPr>
            <p:cNvPr id="436233" name="Rectangle 9"/>
            <p:cNvSpPr>
              <a:spLocks noChangeArrowheads="1"/>
            </p:cNvSpPr>
            <p:nvPr/>
          </p:nvSpPr>
          <p:spPr bwMode="auto">
            <a:xfrm>
              <a:off x="5318646" y="2312988"/>
              <a:ext cx="3069778" cy="727075"/>
            </a:xfrm>
            <a:prstGeom prst="round2DiagRect">
              <a:avLst/>
            </a:prstGeom>
            <a:grpFill/>
            <a:ln w="254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2075" tIns="46038" rIns="92075" bIns="46038" anchor="ctr"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2000" b="1" u="none" dirty="0">
                  <a:solidFill>
                    <a:schemeClr val="bg1"/>
                  </a:solidFill>
                  <a:latin typeface="Arial" pitchFamily="34" charset="0"/>
                </a:rPr>
                <a:t>Asegurar convivencia pacífica </a:t>
              </a:r>
            </a:p>
          </p:txBody>
        </p:sp>
        <p:sp>
          <p:nvSpPr>
            <p:cNvPr id="436234" name="Rectangle 10"/>
            <p:cNvSpPr>
              <a:spLocks noChangeArrowheads="1"/>
            </p:cNvSpPr>
            <p:nvPr/>
          </p:nvSpPr>
          <p:spPr bwMode="auto">
            <a:xfrm>
              <a:off x="5318646" y="3121918"/>
              <a:ext cx="3069778" cy="503932"/>
            </a:xfrm>
            <a:prstGeom prst="round2DiagRect">
              <a:avLst/>
            </a:prstGeom>
            <a:grpFill/>
            <a:ln w="254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2075" tIns="46038" rIns="92075" bIns="46038" anchor="ctr">
              <a:noAutofit/>
            </a:bodyPr>
            <a:lstStyle/>
            <a:p>
              <a:pPr marL="266700" indent="-266700">
                <a:spcBef>
                  <a:spcPct val="50000"/>
                </a:spcBef>
              </a:pPr>
              <a:r>
                <a:rPr lang="es-ES_tradnl" sz="2000" b="1" u="none" dirty="0">
                  <a:solidFill>
                    <a:schemeClr val="bg1"/>
                  </a:solidFill>
                  <a:latin typeface="Arial" pitchFamily="34" charset="0"/>
                </a:rPr>
                <a:t>Erradicación violencia </a:t>
              </a:r>
            </a:p>
          </p:txBody>
        </p:sp>
        <p:sp>
          <p:nvSpPr>
            <p:cNvPr id="436235" name="Rectangle 11"/>
            <p:cNvSpPr>
              <a:spLocks noChangeArrowheads="1"/>
            </p:cNvSpPr>
            <p:nvPr/>
          </p:nvSpPr>
          <p:spPr bwMode="auto">
            <a:xfrm>
              <a:off x="5318646" y="3693418"/>
              <a:ext cx="3069778" cy="1031875"/>
            </a:xfrm>
            <a:prstGeom prst="round2DiagRect">
              <a:avLst/>
            </a:prstGeom>
            <a:grpFill/>
            <a:ln w="254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2075" tIns="46038" rIns="92075" bIns="46038" anchor="ctr"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2000" b="1" u="none" dirty="0">
                  <a:solidFill>
                    <a:schemeClr val="bg1"/>
                  </a:solidFill>
                  <a:latin typeface="Arial" pitchFamily="34" charset="0"/>
                </a:rPr>
                <a:t>Utilización pacífica de vías y espacios públicos </a:t>
              </a:r>
            </a:p>
          </p:txBody>
        </p:sp>
        <p:sp>
          <p:nvSpPr>
            <p:cNvPr id="436236" name="Rectangle 12"/>
            <p:cNvSpPr>
              <a:spLocks noChangeArrowheads="1"/>
            </p:cNvSpPr>
            <p:nvPr/>
          </p:nvSpPr>
          <p:spPr bwMode="auto">
            <a:xfrm>
              <a:off x="5318646" y="4797152"/>
              <a:ext cx="3069778" cy="1031875"/>
            </a:xfrm>
            <a:prstGeom prst="round2DiagRect">
              <a:avLst/>
            </a:prstGeom>
            <a:grpFill/>
            <a:ln w="25400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2075" tIns="46038" rIns="92075" bIns="46038" anchor="ctr">
              <a:no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2000" b="1" u="none" dirty="0">
                  <a:solidFill>
                    <a:schemeClr val="bg1"/>
                  </a:solidFill>
                  <a:latin typeface="Arial" pitchFamily="34" charset="0"/>
                </a:rPr>
                <a:t>Contribuir prevención comisión delitos y faltas</a:t>
              </a:r>
            </a:p>
          </p:txBody>
        </p:sp>
      </p:grpSp>
      <p:sp>
        <p:nvSpPr>
          <p:cNvPr id="436237" name="Text Box 13"/>
          <p:cNvSpPr txBox="1">
            <a:spLocks noChangeArrowheads="1"/>
          </p:cNvSpPr>
          <p:nvPr/>
        </p:nvSpPr>
        <p:spPr bwMode="auto">
          <a:xfrm>
            <a:off x="900633" y="307975"/>
            <a:ext cx="7091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s-ES" sz="1600" u="none">
              <a:latin typeface="Arial" pitchFamily="34" charset="0"/>
            </a:endParaRPr>
          </a:p>
        </p:txBody>
      </p:sp>
      <p:sp>
        <p:nvSpPr>
          <p:cNvPr id="436238" name="Rectangle 14"/>
          <p:cNvSpPr>
            <a:spLocks noChangeArrowheads="1"/>
          </p:cNvSpPr>
          <p:nvPr/>
        </p:nvSpPr>
        <p:spPr bwMode="auto">
          <a:xfrm>
            <a:off x="1222895" y="1504900"/>
            <a:ext cx="67691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s-PE" sz="1800" b="1" u="none" dirty="0">
                <a:solidFill>
                  <a:srgbClr val="FF0000"/>
                </a:solidFill>
              </a:rPr>
              <a:t>LEY DEL SINASEC </a:t>
            </a:r>
          </a:p>
          <a:p>
            <a:pPr algn="ctr"/>
            <a:r>
              <a:rPr lang="es-PE" sz="1800" b="1" u="none" dirty="0">
                <a:solidFill>
                  <a:srgbClr val="FF0000"/>
                </a:solidFill>
              </a:rPr>
              <a:t>Nº 27933</a:t>
            </a:r>
          </a:p>
          <a:p>
            <a:pPr algn="ctr"/>
            <a:r>
              <a:rPr lang="es-ES" sz="1800" b="1" u="none" dirty="0">
                <a:solidFill>
                  <a:srgbClr val="FF0000"/>
                </a:solidFill>
              </a:rPr>
              <a:t>Artículo </a:t>
            </a:r>
            <a:r>
              <a:rPr lang="es-ES" sz="1800" b="1" u="none" dirty="0" smtClean="0">
                <a:solidFill>
                  <a:srgbClr val="FF0000"/>
                </a:solidFill>
              </a:rPr>
              <a:t>2º</a:t>
            </a:r>
            <a:endParaRPr lang="es-ES" sz="1800" b="1" u="none" dirty="0">
              <a:solidFill>
                <a:srgbClr val="FF0000"/>
              </a:solidFill>
            </a:endParaRPr>
          </a:p>
        </p:txBody>
      </p:sp>
      <p:pic>
        <p:nvPicPr>
          <p:cNvPr id="11" name="Picture 4" descr="C:\Documents and Settings\cmejiav\Escritorio\GOBIERNOS REGIONALES\Logos\MININTE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88640"/>
            <a:ext cx="2165275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/>
          <p:cNvSpPr>
            <a:spLocks noEditPoints="1"/>
          </p:cNvSpPr>
          <p:nvPr/>
        </p:nvSpPr>
        <p:spPr bwMode="gray">
          <a:xfrm rot="20241944">
            <a:off x="681031" y="1959233"/>
            <a:ext cx="8541046" cy="3949438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rgbClr val="DED754"/>
              </a:gs>
              <a:gs pos="100000">
                <a:srgbClr val="D3A707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600"/>
          </a:p>
        </p:txBody>
      </p:sp>
      <p:sp>
        <p:nvSpPr>
          <p:cNvPr id="4" name="Oval 19"/>
          <p:cNvSpPr>
            <a:spLocks noChangeArrowheads="1"/>
          </p:cNvSpPr>
          <p:nvPr/>
        </p:nvSpPr>
        <p:spPr bwMode="ltGray">
          <a:xfrm rot="20056323">
            <a:off x="5825752" y="5326175"/>
            <a:ext cx="1896924" cy="454219"/>
          </a:xfrm>
          <a:prstGeom prst="ellipse">
            <a:avLst/>
          </a:prstGeom>
          <a:solidFill>
            <a:srgbClr val="020A53">
              <a:alpha val="70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>
              <a:defRPr/>
            </a:pPr>
            <a:endParaRPr lang="es-ES" sz="2000">
              <a:latin typeface="Arial Narrow" pitchFamily="34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gray">
          <a:xfrm>
            <a:off x="5004048" y="4077072"/>
            <a:ext cx="2283649" cy="189967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/>
          <a:p>
            <a:pPr marL="0" lvl="2" algn="ctr"/>
            <a:r>
              <a:rPr lang="es-PE" sz="2000" b="1" dirty="0" smtClean="0">
                <a:solidFill>
                  <a:srgbClr val="F2E8C4"/>
                </a:solidFill>
                <a:latin typeface="Arial Narrow" pitchFamily="34" charset="0"/>
              </a:rPr>
              <a:t>Solución</a:t>
            </a:r>
          </a:p>
          <a:p>
            <a:pPr marL="0" lvl="2" algn="ctr"/>
            <a:r>
              <a:rPr lang="es-PE" sz="2000" b="1" dirty="0" smtClean="0">
                <a:solidFill>
                  <a:srgbClr val="F2E8C4"/>
                </a:solidFill>
                <a:latin typeface="Arial Narrow" pitchFamily="34" charset="0"/>
              </a:rPr>
              <a:t>Multisectorial</a:t>
            </a:r>
            <a:endParaRPr lang="es-ES_tradnl" sz="2000" b="1" dirty="0">
              <a:solidFill>
                <a:srgbClr val="F0E5BC"/>
              </a:solidFill>
              <a:latin typeface="Arial Narrow" pitchFamily="34" charset="0"/>
            </a:endParaRPr>
          </a:p>
        </p:txBody>
      </p:sp>
      <p:sp>
        <p:nvSpPr>
          <p:cNvPr id="5" name="Oval 20"/>
          <p:cNvSpPr>
            <a:spLocks noChangeArrowheads="1"/>
          </p:cNvSpPr>
          <p:nvPr/>
        </p:nvSpPr>
        <p:spPr bwMode="ltGray">
          <a:xfrm rot="20056323">
            <a:off x="1564026" y="5439391"/>
            <a:ext cx="1897731" cy="454119"/>
          </a:xfrm>
          <a:prstGeom prst="ellipse">
            <a:avLst/>
          </a:prstGeom>
          <a:solidFill>
            <a:srgbClr val="020A53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 sz="2000">
              <a:latin typeface="Arial Narrow" pitchFamily="34" charset="0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gray">
          <a:xfrm>
            <a:off x="539552" y="4149080"/>
            <a:ext cx="2280826" cy="1899676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/>
          <a:p>
            <a:pPr marL="0" lvl="2" algn="ctr"/>
            <a:r>
              <a:rPr lang="es-PE" sz="2000" b="1" dirty="0" smtClean="0">
                <a:solidFill>
                  <a:srgbClr val="F2E8C4"/>
                </a:solidFill>
                <a:latin typeface="Arial Narrow" pitchFamily="34" charset="0"/>
              </a:rPr>
              <a:t>Activa </a:t>
            </a:r>
          </a:p>
          <a:p>
            <a:pPr marL="0" lvl="2" algn="ctr"/>
            <a:r>
              <a:rPr lang="es-PE" sz="2000" b="1" dirty="0" smtClean="0">
                <a:solidFill>
                  <a:srgbClr val="F2E8C4"/>
                </a:solidFill>
                <a:latin typeface="Arial Narrow" pitchFamily="34" charset="0"/>
              </a:rPr>
              <a:t>Participación  ciudadana</a:t>
            </a:r>
            <a:endParaRPr lang="es-ES_tradnl" sz="2000" b="1" dirty="0" smtClean="0">
              <a:solidFill>
                <a:srgbClr val="F2E8C4"/>
              </a:solidFill>
              <a:latin typeface="Arial Narrow" pitchFamily="34" charset="0"/>
            </a:endParaRPr>
          </a:p>
        </p:txBody>
      </p:sp>
      <p:sp>
        <p:nvSpPr>
          <p:cNvPr id="3" name="Oval 18"/>
          <p:cNvSpPr>
            <a:spLocks noChangeArrowheads="1"/>
          </p:cNvSpPr>
          <p:nvPr/>
        </p:nvSpPr>
        <p:spPr bwMode="ltGray">
          <a:xfrm rot="20056323">
            <a:off x="3359660" y="2654984"/>
            <a:ext cx="1896924" cy="454219"/>
          </a:xfrm>
          <a:prstGeom prst="ellipse">
            <a:avLst/>
          </a:prstGeom>
          <a:solidFill>
            <a:srgbClr val="020A53">
              <a:alpha val="70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>
              <a:defRPr/>
            </a:pPr>
            <a:endParaRPr lang="es-ES" sz="2000">
              <a:latin typeface="Arial Narrow" pitchFamily="34" charset="0"/>
            </a:endParaRPr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gray">
          <a:xfrm>
            <a:off x="2371842" y="1340768"/>
            <a:ext cx="2335500" cy="189967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/>
          <a:p>
            <a:pPr marL="0" lvl="2" algn="ctr">
              <a:spcBef>
                <a:spcPct val="50000"/>
              </a:spcBef>
            </a:pPr>
            <a:r>
              <a:rPr lang="es-ES" sz="2000" b="1" dirty="0" smtClean="0">
                <a:solidFill>
                  <a:srgbClr val="F2E8C4"/>
                </a:solidFill>
                <a:latin typeface="Arial Narrow" pitchFamily="34" charset="0"/>
              </a:rPr>
              <a:t>Ámbito localizado</a:t>
            </a:r>
            <a:endParaRPr lang="es-ES_tradnl" sz="2000" b="1" dirty="0" smtClean="0">
              <a:solidFill>
                <a:srgbClr val="F2E8C4"/>
              </a:solidFill>
              <a:latin typeface="Arial Narrow" pitchFamily="34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419872" y="3284984"/>
            <a:ext cx="3168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CARACTERÍSTICAS DE LA SEGURIDAD CIUDADANA</a:t>
            </a:r>
            <a:endParaRPr lang="es-E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ltGray">
          <a:xfrm rot="20056323">
            <a:off x="7247076" y="2229831"/>
            <a:ext cx="1896924" cy="454219"/>
          </a:xfrm>
          <a:prstGeom prst="ellipse">
            <a:avLst/>
          </a:prstGeom>
          <a:solidFill>
            <a:srgbClr val="020A53">
              <a:alpha val="70000"/>
            </a:srgbClr>
          </a:solidFill>
          <a:ln w="9525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>
              <a:defRPr/>
            </a:pPr>
            <a:endParaRPr lang="es-ES" sz="2000">
              <a:latin typeface="Arial Narrow" pitchFamily="34" charset="0"/>
            </a:endParaRP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gray">
          <a:xfrm>
            <a:off x="6309905" y="980728"/>
            <a:ext cx="2283649" cy="1899678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rmAutofit/>
          </a:bodyPr>
          <a:lstStyle/>
          <a:p>
            <a:pPr marL="0" lvl="2" algn="ctr"/>
            <a:r>
              <a:rPr lang="es-PE" sz="2000" b="1" dirty="0" smtClean="0">
                <a:solidFill>
                  <a:srgbClr val="F2E8C4"/>
                </a:solidFill>
                <a:latin typeface="Arial Narrow" pitchFamily="34" charset="0"/>
              </a:rPr>
              <a:t>Soluciones</a:t>
            </a:r>
          </a:p>
          <a:p>
            <a:pPr marL="0" lvl="2" algn="ctr"/>
            <a:r>
              <a:rPr lang="es-PE" sz="2000" b="1" dirty="0" smtClean="0">
                <a:solidFill>
                  <a:srgbClr val="F2E8C4"/>
                </a:solidFill>
                <a:latin typeface="Arial Narrow" pitchFamily="34" charset="0"/>
              </a:rPr>
              <a:t>Multidiscipli-</a:t>
            </a:r>
          </a:p>
          <a:p>
            <a:pPr marL="0" lvl="2" algn="ctr"/>
            <a:r>
              <a:rPr lang="es-PE" sz="2000" b="1" dirty="0" smtClean="0">
                <a:solidFill>
                  <a:srgbClr val="F2E8C4"/>
                </a:solidFill>
                <a:latin typeface="Arial Narrow" pitchFamily="34" charset="0"/>
              </a:rPr>
              <a:t>narias</a:t>
            </a:r>
            <a:endParaRPr lang="es-ES" sz="2000" b="1" dirty="0" smtClean="0">
              <a:solidFill>
                <a:srgbClr val="F2E8C4"/>
              </a:solidFill>
              <a:latin typeface="Arial Narrow" pitchFamily="34" charset="0"/>
            </a:endParaRPr>
          </a:p>
        </p:txBody>
      </p:sp>
      <p:pic>
        <p:nvPicPr>
          <p:cNvPr id="26" name="Picture 4" descr="C:\Documents and Settings\cmejiav\Escritorio\GOBIERNOS REGIONALES\Logos\MININT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88640"/>
            <a:ext cx="2165275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ChangeArrowheads="1"/>
          </p:cNvSpPr>
          <p:nvPr/>
        </p:nvSpPr>
        <p:spPr bwMode="auto">
          <a:xfrm>
            <a:off x="2483768" y="295275"/>
            <a:ext cx="598078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es-ES_tradnl" sz="2800" b="1" u="none" dirty="0" smtClean="0">
                <a:solidFill>
                  <a:srgbClr val="C00000"/>
                </a:solidFill>
                <a:latin typeface="Arial" pitchFamily="34" charset="0"/>
              </a:rPr>
              <a:t>LEY DEL SISTEMA NACIONAL DE SEGURIDAD CIUDADANA 27933</a:t>
            </a:r>
            <a:endParaRPr lang="es-ES_tradnl" sz="2800" b="1" u="none" dirty="0">
              <a:solidFill>
                <a:srgbClr val="C00000"/>
              </a:solidFill>
              <a:latin typeface="Arial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1115616" y="1556792"/>
            <a:ext cx="6911975" cy="4968552"/>
            <a:chOff x="1800225" y="1592263"/>
            <a:chExt cx="6911975" cy="5265737"/>
          </a:xfrm>
        </p:grpSpPr>
        <p:sp>
          <p:nvSpPr>
            <p:cNvPr id="662531" name="Oval 3"/>
            <p:cNvSpPr>
              <a:spLocks noChangeArrowheads="1"/>
            </p:cNvSpPr>
            <p:nvPr/>
          </p:nvSpPr>
          <p:spPr bwMode="auto">
            <a:xfrm>
              <a:off x="1800225" y="5372100"/>
              <a:ext cx="6911975" cy="1485900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s-ES_tradnl" sz="1800" b="1" u="none" dirty="0">
                <a:solidFill>
                  <a:schemeClr val="bg1"/>
                </a:solidFill>
                <a:latin typeface="Arial" pitchFamily="34" charset="0"/>
              </a:endParaRPr>
            </a:p>
            <a:p>
              <a:pPr algn="ctr"/>
              <a:r>
                <a:rPr lang="es-ES_tradnl" sz="1800" b="1" u="none" dirty="0">
                  <a:solidFill>
                    <a:schemeClr val="bg1"/>
                  </a:solidFill>
                  <a:latin typeface="Arial" pitchFamily="34" charset="0"/>
                </a:rPr>
                <a:t>COMITES </a:t>
              </a:r>
              <a:r>
                <a:rPr lang="es-ES_tradnl" sz="1800" b="1" u="none" dirty="0" smtClean="0">
                  <a:solidFill>
                    <a:schemeClr val="bg1"/>
                  </a:solidFill>
                  <a:latin typeface="Arial" pitchFamily="34" charset="0"/>
                </a:rPr>
                <a:t>DISTRITALES</a:t>
              </a:r>
            </a:p>
            <a:p>
              <a:pPr algn="ctr"/>
              <a:r>
                <a:rPr lang="es-ES_tradnl" b="1" dirty="0" smtClean="0">
                  <a:solidFill>
                    <a:schemeClr val="bg1"/>
                  </a:solidFill>
                  <a:latin typeface="Arial" pitchFamily="34" charset="0"/>
                </a:rPr>
                <a:t>SEC. TECNICA</a:t>
              </a:r>
              <a:endParaRPr lang="es-ES_tradnl" sz="1800" b="1" u="none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662532" name="Oval 4"/>
            <p:cNvSpPr>
              <a:spLocks noChangeArrowheads="1"/>
            </p:cNvSpPr>
            <p:nvPr/>
          </p:nvSpPr>
          <p:spPr bwMode="auto">
            <a:xfrm>
              <a:off x="2411413" y="4149725"/>
              <a:ext cx="5653087" cy="1331913"/>
            </a:xfrm>
            <a:prstGeom prst="ellipse">
              <a:avLst/>
            </a:prstGeom>
            <a:solidFill>
              <a:srgbClr val="FFCC00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99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s-ES_tradnl" sz="1800" b="1" u="none" dirty="0">
                <a:latin typeface="Arial" pitchFamily="34" charset="0"/>
              </a:endParaRPr>
            </a:p>
            <a:p>
              <a:pPr algn="ctr"/>
              <a:r>
                <a:rPr lang="es-ES_tradnl" sz="1800" b="1" u="none" dirty="0">
                  <a:solidFill>
                    <a:schemeClr val="bg1"/>
                  </a:solidFill>
                  <a:latin typeface="Arial" pitchFamily="34" charset="0"/>
                </a:rPr>
                <a:t>COMITES </a:t>
              </a:r>
              <a:r>
                <a:rPr lang="es-ES_tradnl" sz="1800" b="1" u="none" dirty="0" smtClean="0">
                  <a:solidFill>
                    <a:schemeClr val="bg1"/>
                  </a:solidFill>
                  <a:latin typeface="Arial" pitchFamily="34" charset="0"/>
                </a:rPr>
                <a:t>PROVINCIALES</a:t>
              </a:r>
            </a:p>
            <a:p>
              <a:pPr algn="ctr"/>
              <a:r>
                <a:rPr lang="es-ES_tradnl" b="1" dirty="0" smtClean="0">
                  <a:solidFill>
                    <a:schemeClr val="bg1"/>
                  </a:solidFill>
                  <a:latin typeface="Arial" pitchFamily="34" charset="0"/>
                </a:rPr>
                <a:t>SEC. TECNICA</a:t>
              </a:r>
              <a:endParaRPr lang="es-ES_tradnl" sz="1800" b="1" u="none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662533" name="Oval 5"/>
            <p:cNvSpPr>
              <a:spLocks noChangeArrowheads="1"/>
            </p:cNvSpPr>
            <p:nvPr/>
          </p:nvSpPr>
          <p:spPr bwMode="auto">
            <a:xfrm>
              <a:off x="2700338" y="2924175"/>
              <a:ext cx="4716462" cy="1512888"/>
            </a:xfrm>
            <a:prstGeom prst="ellipse">
              <a:avLst/>
            </a:prstGeom>
            <a:solidFill>
              <a:srgbClr val="990033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33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s-ES_tradnl" sz="1800" b="1" u="none" dirty="0">
                <a:solidFill>
                  <a:srgbClr val="F6EFD4"/>
                </a:solidFill>
                <a:latin typeface="Arial" pitchFamily="34" charset="0"/>
              </a:endParaRPr>
            </a:p>
            <a:p>
              <a:pPr algn="ctr"/>
              <a:r>
                <a:rPr lang="es-ES_tradnl" sz="1800" b="1" u="none" dirty="0">
                  <a:solidFill>
                    <a:srgbClr val="F6EFD4"/>
                  </a:solidFill>
                  <a:latin typeface="Arial" pitchFamily="34" charset="0"/>
                </a:rPr>
                <a:t>COMITES </a:t>
              </a:r>
              <a:r>
                <a:rPr lang="es-ES_tradnl" sz="1800" b="1" u="none" dirty="0" smtClean="0">
                  <a:solidFill>
                    <a:srgbClr val="F6EFD4"/>
                  </a:solidFill>
                  <a:latin typeface="Arial" pitchFamily="34" charset="0"/>
                </a:rPr>
                <a:t>REGIONALES</a:t>
              </a:r>
            </a:p>
            <a:p>
              <a:pPr algn="ctr"/>
              <a:r>
                <a:rPr lang="es-ES_tradnl" b="1" dirty="0" smtClean="0">
                  <a:solidFill>
                    <a:srgbClr val="F6EFD4"/>
                  </a:solidFill>
                  <a:latin typeface="Arial" pitchFamily="34" charset="0"/>
                </a:rPr>
                <a:t>SEC. TECNICA</a:t>
              </a:r>
              <a:endParaRPr lang="es-ES_tradnl" sz="1800" b="1" u="none" dirty="0">
                <a:solidFill>
                  <a:srgbClr val="F6EFD4"/>
                </a:solidFill>
                <a:latin typeface="Arial" pitchFamily="34" charset="0"/>
              </a:endParaRPr>
            </a:p>
          </p:txBody>
        </p:sp>
        <p:sp>
          <p:nvSpPr>
            <p:cNvPr id="662534" name="Oval 6"/>
            <p:cNvSpPr>
              <a:spLocks noChangeArrowheads="1"/>
            </p:cNvSpPr>
            <p:nvPr/>
          </p:nvSpPr>
          <p:spPr bwMode="auto">
            <a:xfrm>
              <a:off x="2844800" y="1592263"/>
              <a:ext cx="4356100" cy="1549400"/>
            </a:xfrm>
            <a:prstGeom prst="ellipse">
              <a:avLst/>
            </a:prstGeom>
            <a:solidFill>
              <a:srgbClr val="008000"/>
            </a:soli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80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s-ES" sz="1800" b="1" u="none">
                  <a:solidFill>
                    <a:schemeClr val="bg1"/>
                  </a:solidFill>
                  <a:latin typeface="Arial" pitchFamily="34" charset="0"/>
                </a:rPr>
                <a:t>CONSEJO NACIONAL DE</a:t>
              </a:r>
            </a:p>
            <a:p>
              <a:pPr algn="ctr"/>
              <a:r>
                <a:rPr lang="es-ES" sz="1800" b="1" u="none">
                  <a:solidFill>
                    <a:schemeClr val="bg1"/>
                  </a:solidFill>
                  <a:latin typeface="Arial" pitchFamily="34" charset="0"/>
                </a:rPr>
                <a:t>SEGURIDAD CIUDADANA</a:t>
              </a:r>
            </a:p>
            <a:p>
              <a:pPr algn="ctr"/>
              <a:endParaRPr lang="es-ES" sz="1800" b="1" u="none">
                <a:solidFill>
                  <a:schemeClr val="bg1"/>
                </a:solidFill>
                <a:latin typeface="Arial" pitchFamily="34" charset="0"/>
              </a:endParaRPr>
            </a:p>
            <a:p>
              <a:pPr algn="ctr"/>
              <a:endParaRPr lang="es-ES" sz="1800" b="1" u="none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662535" name="Oval 7"/>
            <p:cNvSpPr>
              <a:spLocks noChangeArrowheads="1"/>
            </p:cNvSpPr>
            <p:nvPr/>
          </p:nvSpPr>
          <p:spPr bwMode="auto">
            <a:xfrm>
              <a:off x="4070350" y="2349500"/>
              <a:ext cx="1978025" cy="792163"/>
            </a:xfrm>
            <a:prstGeom prst="ellipse">
              <a:avLst/>
            </a:prstGeom>
            <a:solidFill>
              <a:srgbClr val="FFC000">
                <a:alpha val="0"/>
              </a:srgb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s-ES" sz="1800" b="1" u="none" dirty="0">
                  <a:solidFill>
                    <a:schemeClr val="bg1"/>
                  </a:solidFill>
                </a:rPr>
                <a:t>SECRETARIA</a:t>
              </a:r>
            </a:p>
            <a:p>
              <a:pPr algn="ctr"/>
              <a:r>
                <a:rPr lang="es-ES" sz="1800" b="1" u="none" dirty="0">
                  <a:solidFill>
                    <a:schemeClr val="bg1"/>
                  </a:solidFill>
                </a:rPr>
                <a:t>TECNICA</a:t>
              </a:r>
              <a:endParaRPr lang="es-ES" sz="1800" u="none" dirty="0">
                <a:solidFill>
                  <a:schemeClr val="bg1"/>
                </a:solidFill>
              </a:endParaRPr>
            </a:p>
          </p:txBody>
        </p:sp>
      </p:grpSp>
      <p:sp>
        <p:nvSpPr>
          <p:cNvPr id="662536" name="Text Box 8"/>
          <p:cNvSpPr txBox="1">
            <a:spLocks noChangeArrowheads="1"/>
          </p:cNvSpPr>
          <p:nvPr/>
        </p:nvSpPr>
        <p:spPr bwMode="auto">
          <a:xfrm>
            <a:off x="6804248" y="1196752"/>
            <a:ext cx="21602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/>
          <a:p>
            <a:pPr>
              <a:spcBef>
                <a:spcPct val="50000"/>
              </a:spcBef>
            </a:pPr>
            <a:r>
              <a:rPr lang="es-ES" sz="1400" b="1" u="none" dirty="0">
                <a:solidFill>
                  <a:srgbClr val="FF0000"/>
                </a:solidFill>
              </a:rPr>
              <a:t>Preside Ministro Interior;</a:t>
            </a:r>
          </a:p>
          <a:p>
            <a:pPr>
              <a:spcBef>
                <a:spcPct val="50000"/>
              </a:spcBef>
            </a:pPr>
            <a:r>
              <a:rPr lang="es-ES" sz="1400" b="1" u="none" dirty="0">
                <a:solidFill>
                  <a:srgbClr val="FF0000"/>
                </a:solidFill>
              </a:rPr>
              <a:t>Integrantes: </a:t>
            </a:r>
          </a:p>
          <a:p>
            <a:pPr>
              <a:spcBef>
                <a:spcPct val="50000"/>
              </a:spcBef>
            </a:pPr>
            <a:r>
              <a:rPr lang="es-ES" sz="1400" b="1" u="none" dirty="0"/>
              <a:t>Justicia, Educación, Salud, Economía y Finanzas, DIRGEN PNP, Ministerio Público, INPE, Defensor del Pueblo</a:t>
            </a:r>
            <a:r>
              <a:rPr lang="es-ES" sz="1400" b="1" u="none" dirty="0" smtClean="0"/>
              <a:t>, Fiscal de la Nación, Corte Suprema de Justicia,  (02)  Gobiernos Regionales, (02) Locales</a:t>
            </a:r>
            <a:r>
              <a:rPr lang="es-ES" sz="1400" b="1" u="none" dirty="0"/>
              <a:t>. </a:t>
            </a:r>
            <a:r>
              <a:rPr lang="es-ES" sz="1400" b="1" dirty="0" smtClean="0"/>
              <a:t> (02)  Empresas Seguridad                  Privada.</a:t>
            </a:r>
            <a:endParaRPr lang="es-ES" sz="1400" b="1" u="none" dirty="0"/>
          </a:p>
        </p:txBody>
      </p:sp>
      <p:pic>
        <p:nvPicPr>
          <p:cNvPr id="10" name="Picture 4" descr="C:\Documents and Settings\cmejiav\Escritorio\GOBIERNOS REGIONALES\Logos\MININTE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88640"/>
            <a:ext cx="2165275" cy="504056"/>
          </a:xfrm>
          <a:prstGeom prst="rect">
            <a:avLst/>
          </a:prstGeom>
          <a:noFill/>
        </p:spPr>
      </p:pic>
      <p:sp>
        <p:nvSpPr>
          <p:cNvPr id="11" name="10 Flecha curvada hacia la derecha"/>
          <p:cNvSpPr/>
          <p:nvPr/>
        </p:nvSpPr>
        <p:spPr>
          <a:xfrm>
            <a:off x="179512" y="4221088"/>
            <a:ext cx="648072" cy="15121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11 Flecha curvada hacia abajo"/>
          <p:cNvSpPr/>
          <p:nvPr/>
        </p:nvSpPr>
        <p:spPr>
          <a:xfrm rot="18078497">
            <a:off x="-72197" y="2732753"/>
            <a:ext cx="1345230" cy="7249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83568" y="3645024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FF0000"/>
                </a:solidFill>
              </a:rPr>
              <a:t>1,858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3275856" y="3645024"/>
            <a:ext cx="2232248" cy="36004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3491880" y="5949280"/>
            <a:ext cx="2232248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3203848" y="2348880"/>
            <a:ext cx="2232248" cy="576064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 flipV="1">
            <a:off x="3419872" y="4725144"/>
            <a:ext cx="2376264" cy="360039"/>
          </a:xfrm>
          <a:prstGeom prst="ellipse">
            <a:avLst/>
          </a:prstGeom>
          <a:solidFill>
            <a:schemeClr val="accent1">
              <a:alpha val="0"/>
            </a:schemeClr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s-PE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ROLES Y LIDERAZGOS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Autofit/>
          </a:bodyPr>
          <a:lstStyle/>
          <a:p>
            <a:pPr lvl="1" algn="just">
              <a:buNone/>
            </a:pPr>
            <a:r>
              <a:rPr lang="es-PE" sz="2000" dirty="0" smtClean="0"/>
              <a:t> </a:t>
            </a:r>
          </a:p>
          <a:p>
            <a:pPr algn="just"/>
            <a:endParaRPr lang="es-PE" sz="2400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475656" y="1628800"/>
          <a:ext cx="626469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4" descr="C:\Documents and Settings\cmejiav\Escritorio\GOBIERNOS REGIONALES\Logos\MININTER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1520" y="188640"/>
            <a:ext cx="2165275" cy="504056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5364088" y="5661248"/>
            <a:ext cx="3548087" cy="461665"/>
          </a:xfrm>
          <a:prstGeom prst="rect">
            <a:avLst/>
          </a:prstGeom>
          <a:solidFill>
            <a:srgbClr val="16423D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6350" lvl="0" indent="20638" algn="ctr">
              <a:buNone/>
            </a:pPr>
            <a:r>
              <a:rPr lang="es-ES" sz="2400" dirty="0" smtClean="0">
                <a:latin typeface="Arial Narrow" pitchFamily="34" charset="0"/>
              </a:rPr>
              <a:t>Modelo de mayor integración</a:t>
            </a:r>
            <a:endParaRPr lang="es-PE" sz="2400" dirty="0">
              <a:latin typeface="Arial Narrow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79512" y="5661248"/>
            <a:ext cx="3677930" cy="461665"/>
          </a:xfrm>
          <a:prstGeom prst="rect">
            <a:avLst/>
          </a:prstGeom>
          <a:solidFill>
            <a:srgbClr val="16423D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6350" lvl="0" indent="20638" algn="just">
              <a:buNone/>
            </a:pPr>
            <a:r>
              <a:rPr lang="es-ES" sz="2400" dirty="0" smtClean="0">
                <a:latin typeface="Arial Narrow" pitchFamily="34" charset="0"/>
              </a:rPr>
              <a:t>Modelo de colaboración tenue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707290" y="6165304"/>
            <a:ext cx="2889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rgbClr val="FF0000"/>
                </a:solidFill>
                <a:latin typeface="Arial Narrow" pitchFamily="34" charset="0"/>
              </a:rPr>
              <a:t>ESPONTÁNEO Y DISCRECIONAL </a:t>
            </a:r>
            <a:endParaRPr lang="es-PE" sz="1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796136" y="6156012"/>
            <a:ext cx="2780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b="1" dirty="0" smtClean="0">
                <a:solidFill>
                  <a:srgbClr val="FF0000"/>
                </a:solidFill>
                <a:latin typeface="Arial Narrow" pitchFamily="34" charset="0"/>
              </a:rPr>
              <a:t>POR CONVENIO Y VINCULANTE</a:t>
            </a:r>
            <a:endParaRPr lang="es-PE" sz="1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048867" y="5322694"/>
            <a:ext cx="1042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b="1" dirty="0" smtClean="0">
                <a:latin typeface="Arial Narrow" pitchFamily="34" charset="0"/>
              </a:rPr>
              <a:t>PASAR DE</a:t>
            </a:r>
            <a:endParaRPr lang="es-PE" sz="1600" b="1" dirty="0">
              <a:latin typeface="Arial Narrow" pitchFamily="34" charset="0"/>
            </a:endParaRPr>
          </a:p>
        </p:txBody>
      </p:sp>
      <p:sp>
        <p:nvSpPr>
          <p:cNvPr id="14" name="Freeform 24"/>
          <p:cNvSpPr>
            <a:spLocks/>
          </p:cNvSpPr>
          <p:nvPr/>
        </p:nvSpPr>
        <p:spPr bwMode="gray">
          <a:xfrm rot="3626296">
            <a:off x="4011287" y="4364885"/>
            <a:ext cx="1160372" cy="2277308"/>
          </a:xfrm>
          <a:custGeom>
            <a:avLst/>
            <a:gdLst/>
            <a:ahLst/>
            <a:cxnLst>
              <a:cxn ang="0">
                <a:pos x="12" y="2464"/>
              </a:cxn>
              <a:cxn ang="0">
                <a:pos x="56" y="2120"/>
              </a:cxn>
              <a:cxn ang="0">
                <a:pos x="124" y="1808"/>
              </a:cxn>
              <a:cxn ang="0">
                <a:pos x="212" y="1524"/>
              </a:cxn>
              <a:cxn ang="0">
                <a:pos x="316" y="1270"/>
              </a:cxn>
              <a:cxn ang="0">
                <a:pos x="430" y="1044"/>
              </a:cxn>
              <a:cxn ang="0">
                <a:pos x="550" y="846"/>
              </a:cxn>
              <a:cxn ang="0">
                <a:pos x="672" y="674"/>
              </a:cxn>
              <a:cxn ang="0">
                <a:pos x="792" y="528"/>
              </a:cxn>
              <a:cxn ang="0">
                <a:pos x="906" y="408"/>
              </a:cxn>
              <a:cxn ang="0">
                <a:pos x="1010" y="310"/>
              </a:cxn>
              <a:cxn ang="0">
                <a:pos x="1096" y="236"/>
              </a:cxn>
              <a:cxn ang="0">
                <a:pos x="1164" y="184"/>
              </a:cxn>
              <a:cxn ang="0">
                <a:pos x="1208" y="154"/>
              </a:cxn>
              <a:cxn ang="0">
                <a:pos x="1224" y="144"/>
              </a:cxn>
              <a:cxn ang="0">
                <a:pos x="1728" y="56"/>
              </a:cxn>
              <a:cxn ang="0">
                <a:pos x="1568" y="328"/>
              </a:cxn>
              <a:cxn ang="0">
                <a:pos x="1554" y="332"/>
              </a:cxn>
              <a:cxn ang="0">
                <a:pos x="1514" y="346"/>
              </a:cxn>
              <a:cxn ang="0">
                <a:pos x="1452" y="370"/>
              </a:cxn>
              <a:cxn ang="0">
                <a:pos x="1370" y="410"/>
              </a:cxn>
              <a:cxn ang="0">
                <a:pos x="1270" y="466"/>
              </a:cxn>
              <a:cxn ang="0">
                <a:pos x="1158" y="540"/>
              </a:cxn>
              <a:cxn ang="0">
                <a:pos x="1034" y="636"/>
              </a:cxn>
              <a:cxn ang="0">
                <a:pos x="904" y="756"/>
              </a:cxn>
              <a:cxn ang="0">
                <a:pos x="770" y="900"/>
              </a:cxn>
              <a:cxn ang="0">
                <a:pos x="632" y="1076"/>
              </a:cxn>
              <a:cxn ang="0">
                <a:pos x="498" y="1280"/>
              </a:cxn>
              <a:cxn ang="0">
                <a:pos x="370" y="1518"/>
              </a:cxn>
              <a:cxn ang="0">
                <a:pos x="248" y="1792"/>
              </a:cxn>
              <a:cxn ang="0">
                <a:pos x="138" y="2104"/>
              </a:cxn>
              <a:cxn ang="0">
                <a:pos x="42" y="2456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s-ES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2099989"/>
          <a:ext cx="8229600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es-PE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REFERENTES EN SEGURIDAD CIUDADANA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202138" y="1455167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>
                <a:latin typeface="Arial Narrow" pitchFamily="34" charset="0"/>
              </a:rPr>
              <a:t>Experiencias de las cuales podemos aprender:</a:t>
            </a:r>
            <a:endParaRPr lang="es-PE" sz="2400" dirty="0">
              <a:latin typeface="Arial Narrow" pitchFamily="34" charset="0"/>
            </a:endParaRPr>
          </a:p>
        </p:txBody>
      </p:sp>
      <p:sp>
        <p:nvSpPr>
          <p:cNvPr id="12" name="11 Flecha a la derecha con muesca">
            <a:hlinkClick r:id="rId7" action="ppaction://hlinksldjump"/>
          </p:cNvPr>
          <p:cNvSpPr/>
          <p:nvPr/>
        </p:nvSpPr>
        <p:spPr>
          <a:xfrm rot="10800000">
            <a:off x="6255078" y="2434335"/>
            <a:ext cx="432048" cy="318296"/>
          </a:xfrm>
          <a:prstGeom prst="notchedRightArrow">
            <a:avLst/>
          </a:prstGeom>
          <a:solidFill>
            <a:schemeClr val="bg1">
              <a:lumMod val="50000"/>
              <a:alpha val="5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13 Flecha a la derecha con muesca">
            <a:hlinkClick r:id="rId8" action="ppaction://hlinksldjump"/>
          </p:cNvPr>
          <p:cNvSpPr/>
          <p:nvPr/>
        </p:nvSpPr>
        <p:spPr>
          <a:xfrm rot="10800000">
            <a:off x="6255078" y="5558975"/>
            <a:ext cx="432048" cy="318296"/>
          </a:xfrm>
          <a:prstGeom prst="notchedRightArrow">
            <a:avLst/>
          </a:prstGeom>
          <a:solidFill>
            <a:schemeClr val="bg1">
              <a:lumMod val="50000"/>
              <a:alpha val="5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14 Flecha a la derecha con muesca">
            <a:hlinkClick r:id="rId8" action="ppaction://hlinksldjump"/>
          </p:cNvPr>
          <p:cNvSpPr/>
          <p:nvPr/>
        </p:nvSpPr>
        <p:spPr>
          <a:xfrm rot="10800000">
            <a:off x="6255078" y="5198935"/>
            <a:ext cx="432048" cy="318296"/>
          </a:xfrm>
          <a:prstGeom prst="notchedRightArrow">
            <a:avLst/>
          </a:prstGeom>
          <a:solidFill>
            <a:schemeClr val="bg1">
              <a:lumMod val="50000"/>
              <a:alpha val="5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15 Flecha a la derecha con muesca">
            <a:hlinkClick r:id="rId9" action="ppaction://hlinksldjump"/>
          </p:cNvPr>
          <p:cNvSpPr/>
          <p:nvPr/>
        </p:nvSpPr>
        <p:spPr>
          <a:xfrm rot="10800000">
            <a:off x="6255078" y="2750664"/>
            <a:ext cx="432048" cy="318296"/>
          </a:xfrm>
          <a:prstGeom prst="notchedRightArrow">
            <a:avLst/>
          </a:prstGeom>
          <a:solidFill>
            <a:schemeClr val="bg1">
              <a:lumMod val="50000"/>
              <a:alpha val="5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17 Flecha a la derecha con muesca">
            <a:hlinkClick r:id="rId10" action="ppaction://hlinksldjump"/>
          </p:cNvPr>
          <p:cNvSpPr/>
          <p:nvPr/>
        </p:nvSpPr>
        <p:spPr>
          <a:xfrm rot="10800000">
            <a:off x="6255078" y="3857677"/>
            <a:ext cx="432048" cy="318296"/>
          </a:xfrm>
          <a:prstGeom prst="notchedRightArrow">
            <a:avLst/>
          </a:prstGeom>
          <a:solidFill>
            <a:schemeClr val="bg1">
              <a:lumMod val="50000"/>
              <a:alpha val="5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18 Flecha a la derecha con muesca">
            <a:hlinkClick r:id="rId11" action="ppaction://hlinksldjump"/>
          </p:cNvPr>
          <p:cNvSpPr/>
          <p:nvPr/>
        </p:nvSpPr>
        <p:spPr>
          <a:xfrm rot="10800000">
            <a:off x="6255078" y="4190823"/>
            <a:ext cx="432048" cy="318296"/>
          </a:xfrm>
          <a:prstGeom prst="notchedRightArrow">
            <a:avLst/>
          </a:prstGeom>
          <a:solidFill>
            <a:schemeClr val="bg1">
              <a:lumMod val="50000"/>
              <a:alpha val="52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3" name="Picture 4" descr="C:\Documents and Settings\cmejiav\Escritorio\GOBIERNOS REGIONALES\Logos\MININTER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51520" y="188640"/>
            <a:ext cx="2165275" cy="50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6" descr="foto6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556792"/>
            <a:ext cx="3999590" cy="266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17 Grupo"/>
          <p:cNvGrpSpPr/>
          <p:nvPr/>
        </p:nvGrpSpPr>
        <p:grpSpPr>
          <a:xfrm>
            <a:off x="3131840" y="4149080"/>
            <a:ext cx="5616624" cy="2410594"/>
            <a:chOff x="0" y="2122488"/>
            <a:chExt cx="9144000" cy="4306887"/>
          </a:xfrm>
        </p:grpSpPr>
        <p:pic>
          <p:nvPicPr>
            <p:cNvPr id="4" name="12 Imagen" descr="Diagrama-SedesMSI-v7-camaras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122488"/>
              <a:ext cx="9144000" cy="4306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4 Imagen" descr="Diagrama-SedesMSI-v7-sedes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75" y="2786063"/>
              <a:ext cx="8953500" cy="327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116012" y="2492375"/>
              <a:ext cx="6911976" cy="604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endParaRPr lang="es-ES" sz="1600" dirty="0">
                <a:latin typeface="Arial Narrow" pitchFamily="34" charset="0"/>
              </a:endParaRPr>
            </a:p>
          </p:txBody>
        </p:sp>
      </p:grpSp>
      <p:pic>
        <p:nvPicPr>
          <p:cNvPr id="9" name="Picture 9" descr="http://vitoquen.com/ML/public/UV-820A/Nueva%20imagen%20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837583" y="4392835"/>
            <a:ext cx="1094457" cy="1268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82" descr="serenoHablando1"/>
          <p:cNvPicPr>
            <a:picLocks noChangeAspect="1" noChangeArrowheads="1"/>
          </p:cNvPicPr>
          <p:nvPr/>
        </p:nvPicPr>
        <p:blipFill>
          <a:blip r:embed="rId6" cstate="print"/>
          <a:srcRect l="50290" b="66213"/>
          <a:stretch>
            <a:fillRect/>
          </a:stretch>
        </p:blipFill>
        <p:spPr bwMode="auto">
          <a:xfrm>
            <a:off x="395537" y="4240036"/>
            <a:ext cx="2952328" cy="245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oup 31"/>
          <p:cNvGraphicFramePr>
            <a:graphicFrameLocks noGrp="1"/>
          </p:cNvGraphicFramePr>
          <p:nvPr/>
        </p:nvGraphicFramePr>
        <p:xfrm>
          <a:off x="4499992" y="6093296"/>
          <a:ext cx="3734870" cy="365760"/>
        </p:xfrm>
        <a:graphic>
          <a:graphicData uri="http://schemas.openxmlformats.org/drawingml/2006/table">
            <a:tbl>
              <a:tblPr/>
              <a:tblGrid>
                <a:gridCol w="3734870"/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8CDD7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138 cámaras de video vigilancia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23" name="Picture 4" descr="orranti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561565"/>
            <a:ext cx="40987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179512" y="274095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2800" b="1" dirty="0" smtClean="0">
                <a:effectLst>
                  <a:outerShdw blurRad="38100" dist="38100" dir="2700000" algn="tl">
                    <a:srgbClr val="676A55"/>
                  </a:outerShdw>
                </a:effectLst>
                <a:latin typeface="Arial Narrow" pitchFamily="34" charset="0"/>
                <a:ea typeface="+mj-ea"/>
                <a:cs typeface="+mj-cs"/>
              </a:rPr>
              <a:t>SEGURIDAD CIUDADANA</a:t>
            </a:r>
            <a:br>
              <a:rPr lang="es-ES" sz="2800" b="1" dirty="0" smtClean="0">
                <a:effectLst>
                  <a:outerShdw blurRad="38100" dist="38100" dir="2700000" algn="tl">
                    <a:srgbClr val="676A55"/>
                  </a:outerShdw>
                </a:effectLst>
                <a:latin typeface="Arial Narrow" pitchFamily="34" charset="0"/>
                <a:ea typeface="+mj-ea"/>
                <a:cs typeface="+mj-cs"/>
              </a:rPr>
            </a:b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676A55"/>
                  </a:outerShdw>
                </a:effectLst>
                <a:latin typeface="Arial Narrow" pitchFamily="34" charset="0"/>
                <a:ea typeface="+mj-ea"/>
                <a:cs typeface="+mj-cs"/>
              </a:rPr>
              <a:t>MUNICIPALIDAD DE SAN ISIDRO</a:t>
            </a:r>
            <a:endParaRPr lang="es-PE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676A55"/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3" name="12 Flecha a la derecha con muesca">
            <a:hlinkClick r:id="rId8" action="ppaction://hlinksldjump"/>
          </p:cNvPr>
          <p:cNvSpPr/>
          <p:nvPr/>
        </p:nvSpPr>
        <p:spPr>
          <a:xfrm>
            <a:off x="4905146" y="2780928"/>
            <a:ext cx="432048" cy="3600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16 Flecha a la derecha con muesca">
            <a:hlinkClick r:id="rId9" action="ppaction://hlinksldjump"/>
          </p:cNvPr>
          <p:cNvSpPr/>
          <p:nvPr/>
        </p:nvSpPr>
        <p:spPr>
          <a:xfrm rot="10800000">
            <a:off x="8460432" y="6165304"/>
            <a:ext cx="432048" cy="360040"/>
          </a:xfrm>
          <a:prstGeom prst="notch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3197</TotalTime>
  <Words>1322</Words>
  <Application>Microsoft Office PowerPoint</Application>
  <PresentationFormat>Presentación en pantalla (4:3)</PresentationFormat>
  <Paragraphs>290</Paragraphs>
  <Slides>23</Slides>
  <Notes>9</Notes>
  <HiddenSlides>6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Diapositiva 1</vt:lpstr>
      <vt:lpstr>Diapositiva 2</vt:lpstr>
      <vt:lpstr>Diapositiva 3</vt:lpstr>
      <vt:lpstr>SEGURIDAD CIUDADANA</vt:lpstr>
      <vt:lpstr>Diapositiva 5</vt:lpstr>
      <vt:lpstr>Diapositiva 6</vt:lpstr>
      <vt:lpstr>ROLES Y LIDERAZGOS</vt:lpstr>
      <vt:lpstr>REFERENTES EN SEGURIDAD CIUDADANA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CONVENIOS</vt:lpstr>
      <vt:lpstr>MARCO LEGAL</vt:lpstr>
      <vt:lpstr>Diapositiva 18</vt:lpstr>
      <vt:lpstr>Diapositiva 19</vt:lpstr>
      <vt:lpstr>OBSERVATORIO DE LA VIOLENCIA Y LA CRIMINALIDAD ENFOQUE CONCEPTUAL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Administrador</dc:creator>
  <cp:lastModifiedBy>eperez</cp:lastModifiedBy>
  <cp:revision>364</cp:revision>
  <dcterms:created xsi:type="dcterms:W3CDTF">2010-10-01T20:23:08Z</dcterms:created>
  <dcterms:modified xsi:type="dcterms:W3CDTF">2011-02-24T17:53:35Z</dcterms:modified>
</cp:coreProperties>
</file>